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m4v" ContentType="video/unknown"/>
  <Default Extension="jpg" ContentType="image/jpeg"/>
  <Default Extension="xlsx" ContentType="application/vnd.openxmlformats-officedocument.spreadsheetml.sheet"/>
  <Default Extension="gif" ContentType="image/gi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256" r:id="rId2"/>
    <p:sldId id="327" r:id="rId3"/>
    <p:sldId id="370" r:id="rId4"/>
    <p:sldId id="371" r:id="rId5"/>
    <p:sldId id="372" r:id="rId6"/>
    <p:sldId id="373" r:id="rId7"/>
    <p:sldId id="378" r:id="rId8"/>
    <p:sldId id="379" r:id="rId9"/>
    <p:sldId id="380" r:id="rId10"/>
    <p:sldId id="374" r:id="rId11"/>
    <p:sldId id="375" r:id="rId12"/>
    <p:sldId id="349" r:id="rId13"/>
    <p:sldId id="350" r:id="rId14"/>
    <p:sldId id="351" r:id="rId15"/>
    <p:sldId id="446" r:id="rId16"/>
    <p:sldId id="260" r:id="rId17"/>
    <p:sldId id="356" r:id="rId18"/>
    <p:sldId id="357" r:id="rId19"/>
    <p:sldId id="358" r:id="rId20"/>
    <p:sldId id="368" r:id="rId21"/>
    <p:sldId id="367" r:id="rId22"/>
    <p:sldId id="381" r:id="rId23"/>
    <p:sldId id="382" r:id="rId24"/>
    <p:sldId id="352" r:id="rId25"/>
    <p:sldId id="300" r:id="rId26"/>
    <p:sldId id="391" r:id="rId27"/>
    <p:sldId id="389" r:id="rId28"/>
    <p:sldId id="388" r:id="rId29"/>
    <p:sldId id="390" r:id="rId30"/>
    <p:sldId id="454" r:id="rId31"/>
    <p:sldId id="392" r:id="rId32"/>
    <p:sldId id="307" r:id="rId33"/>
    <p:sldId id="309" r:id="rId34"/>
    <p:sldId id="273" r:id="rId35"/>
    <p:sldId id="444" r:id="rId36"/>
    <p:sldId id="353" r:id="rId37"/>
    <p:sldId id="394" r:id="rId38"/>
    <p:sldId id="422" r:id="rId39"/>
    <p:sldId id="423" r:id="rId40"/>
    <p:sldId id="424" r:id="rId41"/>
    <p:sldId id="396" r:id="rId42"/>
    <p:sldId id="441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9" r:id="rId51"/>
    <p:sldId id="410" r:id="rId52"/>
    <p:sldId id="411" r:id="rId53"/>
    <p:sldId id="412" r:id="rId54"/>
    <p:sldId id="416" r:id="rId55"/>
    <p:sldId id="413" r:id="rId56"/>
    <p:sldId id="449" r:id="rId57"/>
    <p:sldId id="414" r:id="rId58"/>
    <p:sldId id="415" r:id="rId59"/>
    <p:sldId id="417" r:id="rId60"/>
    <p:sldId id="442" r:id="rId61"/>
    <p:sldId id="418" r:id="rId62"/>
    <p:sldId id="420" r:id="rId63"/>
    <p:sldId id="428" r:id="rId64"/>
    <p:sldId id="426" r:id="rId65"/>
    <p:sldId id="429" r:id="rId66"/>
    <p:sldId id="430" r:id="rId67"/>
    <p:sldId id="427" r:id="rId68"/>
    <p:sldId id="431" r:id="rId69"/>
    <p:sldId id="433" r:id="rId70"/>
    <p:sldId id="432" r:id="rId71"/>
    <p:sldId id="434" r:id="rId72"/>
    <p:sldId id="435" r:id="rId73"/>
    <p:sldId id="437" r:id="rId74"/>
    <p:sldId id="439" r:id="rId75"/>
    <p:sldId id="440" r:id="rId76"/>
    <p:sldId id="443" r:id="rId77"/>
    <p:sldId id="419" r:id="rId78"/>
    <p:sldId id="450" r:id="rId79"/>
    <p:sldId id="451" r:id="rId80"/>
    <p:sldId id="452" r:id="rId81"/>
    <p:sldId id="453" r:id="rId82"/>
    <p:sldId id="302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FCE"/>
    <a:srgbClr val="70AD47"/>
    <a:srgbClr val="F5886B"/>
    <a:srgbClr val="0000FF"/>
    <a:srgbClr val="FFF589"/>
    <a:srgbClr val="0098DA"/>
    <a:srgbClr val="9ED3B0"/>
    <a:srgbClr val="3EADA7"/>
    <a:srgbClr val="E9F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38" autoAdjust="0"/>
    <p:restoredTop sz="50000" autoAdjust="0"/>
  </p:normalViewPr>
  <p:slideViewPr>
    <p:cSldViewPr snapToGrid="0">
      <p:cViewPr varScale="1">
        <p:scale>
          <a:sx n="135" d="100"/>
          <a:sy n="135" d="100"/>
        </p:scale>
        <p:origin x="8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Exp.</a:t>
            </a:r>
            <a:r>
              <a:rPr lang="en-US" b="1" baseline="0"/>
              <a:t> 1: With Illumination Variations</a:t>
            </a:r>
            <a:endParaRPr lang="en-US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Enhancement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MCC</c:v>
                </c:pt>
                <c:pt idx="1">
                  <c:v>CompCode</c:v>
                </c:pt>
                <c:pt idx="2">
                  <c:v>Scatnet+l1</c:v>
                </c:pt>
                <c:pt idx="3">
                  <c:v>ScatNet+NN</c:v>
                </c:pt>
                <c:pt idx="4">
                  <c:v>ScatNet+RDF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19.05</c:v>
                </c:pt>
                <c:pt idx="1">
                  <c:v>18.26</c:v>
                </c:pt>
                <c:pt idx="2">
                  <c:v>22.2</c:v>
                </c:pt>
                <c:pt idx="3">
                  <c:v>7.159999999999997</c:v>
                </c:pt>
                <c:pt idx="4">
                  <c:v>5.46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346-4BA6-B456-3848B6AF86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Enhancement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MCC</c:v>
                </c:pt>
                <c:pt idx="1">
                  <c:v>CompCode</c:v>
                </c:pt>
                <c:pt idx="2">
                  <c:v>Scatnet+l1</c:v>
                </c:pt>
                <c:pt idx="3">
                  <c:v>ScatNet+NN</c:v>
                </c:pt>
                <c:pt idx="4">
                  <c:v>ScatNet+RDF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16.5</c:v>
                </c:pt>
                <c:pt idx="1">
                  <c:v>19.07</c:v>
                </c:pt>
                <c:pt idx="2">
                  <c:v>16.95</c:v>
                </c:pt>
                <c:pt idx="3">
                  <c:v>3.27</c:v>
                </c:pt>
                <c:pt idx="4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346-4BA6-B456-3848B6AF86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75310864"/>
        <c:axId val="-1175309088"/>
      </c:barChart>
      <c:catAx>
        <c:axId val="-117531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75309088"/>
        <c:crosses val="autoZero"/>
        <c:auto val="1"/>
        <c:lblAlgn val="ctr"/>
        <c:lblOffset val="100"/>
        <c:noMultiLvlLbl val="0"/>
      </c:catAx>
      <c:valAx>
        <c:axId val="-117530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Equal Error Rate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7531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Exp. 2: With Background Variations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Enhancement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MCC</c:v>
                </c:pt>
                <c:pt idx="1">
                  <c:v>CompCode</c:v>
                </c:pt>
                <c:pt idx="2">
                  <c:v>Scatnet+l1</c:v>
                </c:pt>
                <c:pt idx="3">
                  <c:v>ScatNet+NN</c:v>
                </c:pt>
                <c:pt idx="4">
                  <c:v>ScatNet+RDF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16.98999999999998</c:v>
                </c:pt>
                <c:pt idx="1">
                  <c:v>18.41</c:v>
                </c:pt>
                <c:pt idx="2">
                  <c:v>22.72</c:v>
                </c:pt>
                <c:pt idx="3">
                  <c:v>6.83</c:v>
                </c:pt>
                <c:pt idx="4">
                  <c:v>5.58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8AE-4292-8484-AA8674C62A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Enahncement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MCC</c:v>
                </c:pt>
                <c:pt idx="1">
                  <c:v>CompCode</c:v>
                </c:pt>
                <c:pt idx="2">
                  <c:v>Scatnet+l1</c:v>
                </c:pt>
                <c:pt idx="3">
                  <c:v>ScatNet+NN</c:v>
                </c:pt>
                <c:pt idx="4">
                  <c:v>ScatNet+RDF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12.36</c:v>
                </c:pt>
                <c:pt idx="1">
                  <c:v>16.22</c:v>
                </c:pt>
                <c:pt idx="2">
                  <c:v>20.39</c:v>
                </c:pt>
                <c:pt idx="3">
                  <c:v>6.49</c:v>
                </c:pt>
                <c:pt idx="4">
                  <c:v>3.21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8AE-4292-8484-AA8674C62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31302848"/>
        <c:axId val="-1131327824"/>
      </c:barChart>
      <c:catAx>
        <c:axId val="-113130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31327824"/>
        <c:crosses val="autoZero"/>
        <c:auto val="1"/>
        <c:lblAlgn val="ctr"/>
        <c:lblOffset val="100"/>
        <c:noMultiLvlLbl val="0"/>
      </c:catAx>
      <c:valAx>
        <c:axId val="-113132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Equal Error Rate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31302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DA81F-8BF4-4F24-A488-DAAC84500A5A}" type="doc">
      <dgm:prSet loTypeId="urn:microsoft.com/office/officeart/2005/8/layout/bList2#2" loCatId="list" qsTypeId="urn:microsoft.com/office/officeart/2005/8/quickstyle/simple1" qsCatId="simple" csTypeId="urn:microsoft.com/office/officeart/2005/8/colors/accent1_2" csCatId="accent1" phldr="1"/>
      <dgm:spPr/>
    </dgm:pt>
    <dgm:pt modelId="{7DF78DE7-8ECD-465D-9979-3B367513FDDE}">
      <dgm:prSet phldrT="[Text]"/>
      <dgm:spPr/>
      <dgm:t>
        <a:bodyPr/>
        <a:lstStyle/>
        <a:p>
          <a:r>
            <a:rPr lang="en-US" dirty="0" smtClean="0"/>
            <a:t>Image intensity</a:t>
          </a:r>
          <a:endParaRPr lang="en-US" dirty="0"/>
        </a:p>
      </dgm:t>
    </dgm:pt>
    <dgm:pt modelId="{C73181B0-DBA3-49C4-BB1E-9E48A6134021}" type="parTrans" cxnId="{4E90285A-E0D1-48ED-88D9-72848EAB6A35}">
      <dgm:prSet/>
      <dgm:spPr/>
      <dgm:t>
        <a:bodyPr/>
        <a:lstStyle/>
        <a:p>
          <a:endParaRPr lang="en-US"/>
        </a:p>
      </dgm:t>
    </dgm:pt>
    <dgm:pt modelId="{C09B9185-AB38-4521-8A22-04697AF8AA87}" type="sibTrans" cxnId="{4E90285A-E0D1-48ED-88D9-72848EAB6A35}">
      <dgm:prSet/>
      <dgm:spPr/>
      <dgm:t>
        <a:bodyPr/>
        <a:lstStyle/>
        <a:p>
          <a:endParaRPr lang="en-US"/>
        </a:p>
      </dgm:t>
    </dgm:pt>
    <dgm:pt modelId="{43F606CC-47AB-47D1-AC7E-FA34E12F51A1}">
      <dgm:prSet phldrT="[Text]"/>
      <dgm:spPr/>
      <dgm:t>
        <a:bodyPr/>
        <a:lstStyle/>
        <a:p>
          <a:r>
            <a:rPr lang="en-US" dirty="0" smtClean="0"/>
            <a:t>Gradient-based</a:t>
          </a:r>
          <a:endParaRPr lang="en-US" dirty="0"/>
        </a:p>
      </dgm:t>
    </dgm:pt>
    <dgm:pt modelId="{6B4CB2E2-F7E1-47BD-AAC3-FBE476446E09}" type="parTrans" cxnId="{CE746561-138D-4721-8F21-5029E619813B}">
      <dgm:prSet/>
      <dgm:spPr/>
      <dgm:t>
        <a:bodyPr/>
        <a:lstStyle/>
        <a:p>
          <a:endParaRPr lang="en-US"/>
        </a:p>
      </dgm:t>
    </dgm:pt>
    <dgm:pt modelId="{7B5D0229-1786-4C46-A426-0A4ED2AEF3F2}" type="sibTrans" cxnId="{CE746561-138D-4721-8F21-5029E619813B}">
      <dgm:prSet/>
      <dgm:spPr/>
      <dgm:t>
        <a:bodyPr/>
        <a:lstStyle/>
        <a:p>
          <a:endParaRPr lang="en-US"/>
        </a:p>
      </dgm:t>
    </dgm:pt>
    <dgm:pt modelId="{539D29D0-BF44-485B-AE21-048C3301BBD1}">
      <dgm:prSet phldrT="[Text]"/>
      <dgm:spPr/>
      <dgm:t>
        <a:bodyPr/>
        <a:lstStyle/>
        <a:p>
          <a:r>
            <a:rPr lang="en-US" dirty="0" smtClean="0"/>
            <a:t>Ridge-based</a:t>
          </a:r>
          <a:endParaRPr lang="en-US" dirty="0"/>
        </a:p>
      </dgm:t>
    </dgm:pt>
    <dgm:pt modelId="{B3DC93D3-17EC-4FD0-A2CE-E6812ABB7858}" type="parTrans" cxnId="{4DEF24A3-2295-4E47-ADB5-6F027EA4F1F9}">
      <dgm:prSet/>
      <dgm:spPr/>
      <dgm:t>
        <a:bodyPr/>
        <a:lstStyle/>
        <a:p>
          <a:endParaRPr lang="en-US"/>
        </a:p>
      </dgm:t>
    </dgm:pt>
    <dgm:pt modelId="{69EB0359-917F-42D7-8CAF-1EAEEDB36BEA}" type="sibTrans" cxnId="{4DEF24A3-2295-4E47-ADB5-6F027EA4F1F9}">
      <dgm:prSet/>
      <dgm:spPr/>
      <dgm:t>
        <a:bodyPr/>
        <a:lstStyle/>
        <a:p>
          <a:endParaRPr lang="en-US"/>
        </a:p>
      </dgm:t>
    </dgm:pt>
    <dgm:pt modelId="{662C258B-F4F2-4538-B3E5-52000CE94685}">
      <dgm:prSet phldrT="[Text]"/>
      <dgm:spPr/>
      <dgm:t>
        <a:bodyPr/>
        <a:lstStyle/>
        <a:p>
          <a:r>
            <a:rPr lang="en-US" dirty="0" smtClean="0"/>
            <a:t>Quality-based</a:t>
          </a:r>
          <a:endParaRPr lang="en-US" dirty="0"/>
        </a:p>
      </dgm:t>
    </dgm:pt>
    <dgm:pt modelId="{B4B0FA61-8DE2-4C7A-9CF1-C24BE8AA543F}" type="parTrans" cxnId="{9FEB9FB6-86DE-4B62-BAAF-7C890F427E4E}">
      <dgm:prSet/>
      <dgm:spPr/>
      <dgm:t>
        <a:bodyPr/>
        <a:lstStyle/>
        <a:p>
          <a:endParaRPr lang="en-US"/>
        </a:p>
      </dgm:t>
    </dgm:pt>
    <dgm:pt modelId="{A1BE3AF8-0024-459B-A794-7C2E2F3E348F}" type="sibTrans" cxnId="{9FEB9FB6-86DE-4B62-BAAF-7C890F427E4E}">
      <dgm:prSet/>
      <dgm:spPr/>
      <dgm:t>
        <a:bodyPr/>
        <a:lstStyle/>
        <a:p>
          <a:endParaRPr lang="en-US"/>
        </a:p>
      </dgm:t>
    </dgm:pt>
    <dgm:pt modelId="{5B18D687-C406-4F59-ACA8-E993DE270AB5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Saliency-based</a:t>
          </a:r>
          <a:endParaRPr lang="en-US" dirty="0"/>
        </a:p>
      </dgm:t>
    </dgm:pt>
    <dgm:pt modelId="{157D8A89-D7AF-4E2A-8D07-A39509C838D2}" type="parTrans" cxnId="{3FEC9255-7A74-44B8-90A9-0569F56EE645}">
      <dgm:prSet/>
      <dgm:spPr/>
      <dgm:t>
        <a:bodyPr/>
        <a:lstStyle/>
        <a:p>
          <a:endParaRPr lang="en-US"/>
        </a:p>
      </dgm:t>
    </dgm:pt>
    <dgm:pt modelId="{57CDD01A-9974-4AD6-A42F-495861810D1F}" type="sibTrans" cxnId="{3FEC9255-7A74-44B8-90A9-0569F56EE645}">
      <dgm:prSet/>
      <dgm:spPr/>
      <dgm:t>
        <a:bodyPr/>
        <a:lstStyle/>
        <a:p>
          <a:endParaRPr lang="en-US"/>
        </a:p>
      </dgm:t>
    </dgm:pt>
    <dgm:pt modelId="{A95C2362-3191-44E5-97BB-4A8FC4009FB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Intensity</a:t>
          </a:r>
          <a:endParaRPr lang="en-US" dirty="0"/>
        </a:p>
      </dgm:t>
    </dgm:pt>
    <dgm:pt modelId="{659C9493-FB06-4F04-BD12-B105F4EA5DC0}" type="parTrans" cxnId="{53744563-ED6B-4C6E-B0B0-ADBAF383545A}">
      <dgm:prSet/>
      <dgm:spPr/>
      <dgm:t>
        <a:bodyPr/>
        <a:lstStyle/>
        <a:p>
          <a:endParaRPr lang="en-US"/>
        </a:p>
      </dgm:t>
    </dgm:pt>
    <dgm:pt modelId="{4919FF3F-3253-4590-8447-A15E39283BBC}" type="sibTrans" cxnId="{53744563-ED6B-4C6E-B0B0-ADBAF383545A}">
      <dgm:prSet/>
      <dgm:spPr/>
      <dgm:t>
        <a:bodyPr/>
        <a:lstStyle/>
        <a:p>
          <a:endParaRPr lang="en-US"/>
        </a:p>
      </dgm:t>
    </dgm:pt>
    <dgm:pt modelId="{041805F9-52BF-43A5-868A-4160DA04D646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Orientation</a:t>
          </a:r>
          <a:endParaRPr lang="en-US" dirty="0"/>
        </a:p>
      </dgm:t>
    </dgm:pt>
    <dgm:pt modelId="{155C39F7-BA64-4E0A-93F2-474919A1744A}" type="parTrans" cxnId="{440C92FF-7112-409F-BCF6-6B21CFFF6042}">
      <dgm:prSet/>
      <dgm:spPr/>
      <dgm:t>
        <a:bodyPr/>
        <a:lstStyle/>
        <a:p>
          <a:endParaRPr lang="en-US"/>
        </a:p>
      </dgm:t>
    </dgm:pt>
    <dgm:pt modelId="{3F0D332A-8CD0-4C1C-B1F5-0CFCAF881488}" type="sibTrans" cxnId="{440C92FF-7112-409F-BCF6-6B21CFFF6042}">
      <dgm:prSet/>
      <dgm:spPr/>
      <dgm:t>
        <a:bodyPr/>
        <a:lstStyle/>
        <a:p>
          <a:endParaRPr lang="en-US"/>
        </a:p>
      </dgm:t>
    </dgm:pt>
    <dgm:pt modelId="{79971DE4-C24B-4B86-81A8-AF021A992299}">
      <dgm:prSet/>
      <dgm:spPr/>
      <dgm:t>
        <a:bodyPr/>
        <a:lstStyle/>
        <a:p>
          <a:r>
            <a:rPr lang="en-US" dirty="0" smtClean="0"/>
            <a:t>Difference of means</a:t>
          </a:r>
          <a:endParaRPr lang="en-US" dirty="0"/>
        </a:p>
      </dgm:t>
    </dgm:pt>
    <dgm:pt modelId="{EA229DCA-D1AA-4259-A9CA-02FDA297AAF0}" type="parTrans" cxnId="{1D4246EA-6B0C-46CF-9038-0424A5CF204A}">
      <dgm:prSet/>
      <dgm:spPr/>
      <dgm:t>
        <a:bodyPr/>
        <a:lstStyle/>
        <a:p>
          <a:endParaRPr lang="en-US"/>
        </a:p>
      </dgm:t>
    </dgm:pt>
    <dgm:pt modelId="{CEF2B6B0-EC27-4B82-98F0-5895E9320E5F}" type="sibTrans" cxnId="{1D4246EA-6B0C-46CF-9038-0424A5CF204A}">
      <dgm:prSet/>
      <dgm:spPr/>
      <dgm:t>
        <a:bodyPr/>
        <a:lstStyle/>
        <a:p>
          <a:endParaRPr lang="en-US"/>
        </a:p>
      </dgm:t>
    </dgm:pt>
    <dgm:pt modelId="{F1E36F5E-F3FC-4C70-A648-FDC2044FF045}">
      <dgm:prSet/>
      <dgm:spPr/>
      <dgm:t>
        <a:bodyPr/>
        <a:lstStyle/>
        <a:p>
          <a:r>
            <a:rPr lang="en-US" dirty="0" smtClean="0"/>
            <a:t>Variance</a:t>
          </a:r>
          <a:endParaRPr lang="en-US" dirty="0"/>
        </a:p>
      </dgm:t>
    </dgm:pt>
    <dgm:pt modelId="{3D615FC6-D7FD-4230-A7EF-543871654A07}" type="parTrans" cxnId="{F1024D2F-1B73-42B4-9645-4975639A1282}">
      <dgm:prSet/>
      <dgm:spPr/>
      <dgm:t>
        <a:bodyPr/>
        <a:lstStyle/>
        <a:p>
          <a:endParaRPr lang="en-US"/>
        </a:p>
      </dgm:t>
    </dgm:pt>
    <dgm:pt modelId="{00DBF8A2-D895-4AA5-81F2-F30C92704B88}" type="sibTrans" cxnId="{F1024D2F-1B73-42B4-9645-4975639A1282}">
      <dgm:prSet/>
      <dgm:spPr/>
      <dgm:t>
        <a:bodyPr/>
        <a:lstStyle/>
        <a:p>
          <a:endParaRPr lang="en-US"/>
        </a:p>
      </dgm:t>
    </dgm:pt>
    <dgm:pt modelId="{DB22846C-F66C-42B8-8389-9A1316F18BA5}">
      <dgm:prSet/>
      <dgm:spPr/>
      <dgm:t>
        <a:bodyPr/>
        <a:lstStyle/>
        <a:p>
          <a:r>
            <a:rPr lang="en-US" dirty="0" smtClean="0"/>
            <a:t>Ridge cluster</a:t>
          </a:r>
          <a:endParaRPr lang="en-US" dirty="0"/>
        </a:p>
      </dgm:t>
    </dgm:pt>
    <dgm:pt modelId="{8D5CC515-AC80-46DF-BE5B-762EDEB4DD22}" type="parTrans" cxnId="{E97A3958-A470-4463-A1DA-C28B6016B3B1}">
      <dgm:prSet/>
      <dgm:spPr/>
      <dgm:t>
        <a:bodyPr/>
        <a:lstStyle/>
        <a:p>
          <a:endParaRPr lang="en-US"/>
        </a:p>
      </dgm:t>
    </dgm:pt>
    <dgm:pt modelId="{280F2202-4EB5-42C3-9825-9FE1DAD86AA7}" type="sibTrans" cxnId="{E97A3958-A470-4463-A1DA-C28B6016B3B1}">
      <dgm:prSet/>
      <dgm:spPr/>
      <dgm:t>
        <a:bodyPr/>
        <a:lstStyle/>
        <a:p>
          <a:endParaRPr lang="en-US"/>
        </a:p>
      </dgm:t>
    </dgm:pt>
    <dgm:pt modelId="{9DD59816-441A-4E4E-B170-BE95440EF9D4}">
      <dgm:prSet/>
      <dgm:spPr/>
      <dgm:t>
        <a:bodyPr/>
        <a:lstStyle/>
        <a:p>
          <a:r>
            <a:rPr lang="en-US" dirty="0" smtClean="0"/>
            <a:t>Ridge orientation</a:t>
          </a:r>
          <a:endParaRPr lang="en-US" dirty="0"/>
        </a:p>
      </dgm:t>
    </dgm:pt>
    <dgm:pt modelId="{D5CA29D9-1B92-4ECF-A29D-DBC9BEC6674D}" type="parTrans" cxnId="{DFF2D7A6-C7CC-43F5-BE0F-73D2BAFC6411}">
      <dgm:prSet/>
      <dgm:spPr/>
      <dgm:t>
        <a:bodyPr/>
        <a:lstStyle/>
        <a:p>
          <a:endParaRPr lang="en-US"/>
        </a:p>
      </dgm:t>
    </dgm:pt>
    <dgm:pt modelId="{7A2F99B2-DBA1-4E85-BB5E-7FB76FFA08F3}" type="sibTrans" cxnId="{DFF2D7A6-C7CC-43F5-BE0F-73D2BAFC6411}">
      <dgm:prSet/>
      <dgm:spPr/>
      <dgm:t>
        <a:bodyPr/>
        <a:lstStyle/>
        <a:p>
          <a:endParaRPr lang="en-US"/>
        </a:p>
      </dgm:t>
    </dgm:pt>
    <dgm:pt modelId="{DB7D2F02-4FFB-4EE4-AEC7-ED92B3B4CA58}">
      <dgm:prSet/>
      <dgm:spPr/>
      <dgm:t>
        <a:bodyPr/>
        <a:lstStyle/>
        <a:p>
          <a:r>
            <a:rPr lang="en-US" dirty="0" smtClean="0"/>
            <a:t>Squared gradient</a:t>
          </a:r>
          <a:endParaRPr lang="en-US" dirty="0"/>
        </a:p>
      </dgm:t>
    </dgm:pt>
    <dgm:pt modelId="{DF08E600-0C62-47C8-88FD-0637C6BCC39A}" type="parTrans" cxnId="{83BCFA6E-47E5-4994-8099-FED3CAEB6AFD}">
      <dgm:prSet/>
      <dgm:spPr/>
      <dgm:t>
        <a:bodyPr/>
        <a:lstStyle/>
        <a:p>
          <a:endParaRPr lang="en-US"/>
        </a:p>
      </dgm:t>
    </dgm:pt>
    <dgm:pt modelId="{B6250231-C259-47A4-B7FF-874C2EF8B907}" type="sibTrans" cxnId="{83BCFA6E-47E5-4994-8099-FED3CAEB6AFD}">
      <dgm:prSet/>
      <dgm:spPr/>
      <dgm:t>
        <a:bodyPr/>
        <a:lstStyle/>
        <a:p>
          <a:endParaRPr lang="en-US"/>
        </a:p>
      </dgm:t>
    </dgm:pt>
    <dgm:pt modelId="{E5689BBA-12F9-4BAA-82B3-E4BB08104FFF}">
      <dgm:prSet/>
      <dgm:spPr/>
      <dgm:t>
        <a:bodyPr/>
        <a:lstStyle/>
        <a:p>
          <a:r>
            <a:rPr lang="en-US" dirty="0" smtClean="0"/>
            <a:t>Variance of gradient</a:t>
          </a:r>
          <a:endParaRPr lang="en-US" dirty="0"/>
        </a:p>
      </dgm:t>
    </dgm:pt>
    <dgm:pt modelId="{3B6DFD12-10E5-424C-BAFB-BBD3646DA6CB}" type="parTrans" cxnId="{2B9BD4E5-528B-4521-80AC-311BF6254EE4}">
      <dgm:prSet/>
      <dgm:spPr/>
      <dgm:t>
        <a:bodyPr/>
        <a:lstStyle/>
        <a:p>
          <a:endParaRPr lang="en-US"/>
        </a:p>
      </dgm:t>
    </dgm:pt>
    <dgm:pt modelId="{187CB78F-8172-43B7-9579-E942BB919506}" type="sibTrans" cxnId="{2B9BD4E5-528B-4521-80AC-311BF6254EE4}">
      <dgm:prSet/>
      <dgm:spPr/>
      <dgm:t>
        <a:bodyPr/>
        <a:lstStyle/>
        <a:p>
          <a:endParaRPr lang="en-US"/>
        </a:p>
      </dgm:t>
    </dgm:pt>
    <dgm:pt modelId="{DB8BD79F-B1D7-4228-8093-731D3EB01E3D}">
      <dgm:prSet/>
      <dgm:spPr/>
      <dgm:t>
        <a:bodyPr/>
        <a:lstStyle/>
        <a:p>
          <a:r>
            <a:rPr lang="en-US" dirty="0" smtClean="0"/>
            <a:t>Symmetry pattern</a:t>
          </a:r>
          <a:endParaRPr lang="en-US" dirty="0"/>
        </a:p>
      </dgm:t>
    </dgm:pt>
    <dgm:pt modelId="{749244E0-B915-4B97-BD7E-171A20D71E4A}" type="parTrans" cxnId="{1C0613CE-A806-4356-9B42-76F4571ED9C7}">
      <dgm:prSet/>
      <dgm:spPr/>
      <dgm:t>
        <a:bodyPr/>
        <a:lstStyle/>
        <a:p>
          <a:endParaRPr lang="en-US"/>
        </a:p>
      </dgm:t>
    </dgm:pt>
    <dgm:pt modelId="{9C9A9FF4-1BB5-47D4-8CD5-80EAE371DD5A}" type="sibTrans" cxnId="{1C0613CE-A806-4356-9B42-76F4571ED9C7}">
      <dgm:prSet/>
      <dgm:spPr/>
      <dgm:t>
        <a:bodyPr/>
        <a:lstStyle/>
        <a:p>
          <a:endParaRPr lang="en-US"/>
        </a:p>
      </dgm:t>
    </dgm:pt>
    <dgm:pt modelId="{4B274DFB-CED3-426A-8766-1DFCBB536A04}">
      <dgm:prSet/>
      <dgm:spPr/>
      <dgm:t>
        <a:bodyPr/>
        <a:lstStyle/>
        <a:p>
          <a:r>
            <a:rPr lang="en-US" dirty="0" smtClean="0"/>
            <a:t>Ridge distance</a:t>
          </a:r>
          <a:endParaRPr lang="en-US" dirty="0"/>
        </a:p>
      </dgm:t>
    </dgm:pt>
    <dgm:pt modelId="{303CB7E7-FC53-4723-977E-117105F143ED}" type="parTrans" cxnId="{E86E1408-D160-493F-8223-FE83AD86A9FC}">
      <dgm:prSet/>
      <dgm:spPr/>
      <dgm:t>
        <a:bodyPr/>
        <a:lstStyle/>
        <a:p>
          <a:endParaRPr lang="en-US"/>
        </a:p>
      </dgm:t>
    </dgm:pt>
    <dgm:pt modelId="{C14FF29E-523D-432C-A415-C22CA1EAB6AB}" type="sibTrans" cxnId="{E86E1408-D160-493F-8223-FE83AD86A9FC}">
      <dgm:prSet/>
      <dgm:spPr/>
      <dgm:t>
        <a:bodyPr/>
        <a:lstStyle/>
        <a:p>
          <a:endParaRPr lang="en-US"/>
        </a:p>
      </dgm:t>
    </dgm:pt>
    <dgm:pt modelId="{EC44512E-C59F-43C3-BA58-B418F45880FE}">
      <dgm:prSet/>
      <dgm:spPr/>
      <dgm:t>
        <a:bodyPr/>
        <a:lstStyle/>
        <a:p>
          <a:r>
            <a:rPr lang="en-US" dirty="0" smtClean="0"/>
            <a:t>Variance of peak ridge height</a:t>
          </a:r>
          <a:endParaRPr lang="en-US" dirty="0"/>
        </a:p>
      </dgm:t>
    </dgm:pt>
    <dgm:pt modelId="{DA27DF55-58C8-4E70-98BD-7F851F520742}" type="parTrans" cxnId="{3704337A-EF8E-4E0A-B134-9A3203DB41BD}">
      <dgm:prSet/>
      <dgm:spPr/>
      <dgm:t>
        <a:bodyPr/>
        <a:lstStyle/>
        <a:p>
          <a:endParaRPr lang="en-US"/>
        </a:p>
      </dgm:t>
    </dgm:pt>
    <dgm:pt modelId="{1C8E732E-2609-4955-9D06-40B2C72BB5BA}" type="sibTrans" cxnId="{3704337A-EF8E-4E0A-B134-9A3203DB41BD}">
      <dgm:prSet/>
      <dgm:spPr/>
      <dgm:t>
        <a:bodyPr/>
        <a:lstStyle/>
        <a:p>
          <a:endParaRPr lang="en-US"/>
        </a:p>
      </dgm:t>
    </dgm:pt>
    <dgm:pt modelId="{FC43516D-E570-428D-8ADF-BA68644B3A4B}">
      <dgm:prSet/>
      <dgm:spPr/>
      <dgm:t>
        <a:bodyPr/>
        <a:lstStyle/>
        <a:p>
          <a:r>
            <a:rPr lang="en-US" dirty="0" smtClean="0"/>
            <a:t>Ridge frequency</a:t>
          </a:r>
          <a:endParaRPr lang="en-US" dirty="0"/>
        </a:p>
      </dgm:t>
    </dgm:pt>
    <dgm:pt modelId="{F8AEB638-18B9-4DA4-B21E-E8CACC466ADE}" type="parTrans" cxnId="{D3538EAA-509E-49D1-8AA7-231A4F752F31}">
      <dgm:prSet/>
      <dgm:spPr/>
      <dgm:t>
        <a:bodyPr/>
        <a:lstStyle/>
        <a:p>
          <a:endParaRPr lang="en-US"/>
        </a:p>
      </dgm:t>
    </dgm:pt>
    <dgm:pt modelId="{AD1D204A-78A4-49DB-A1E5-35BB7AFD949B}" type="sibTrans" cxnId="{D3538EAA-509E-49D1-8AA7-231A4F752F31}">
      <dgm:prSet/>
      <dgm:spPr/>
      <dgm:t>
        <a:bodyPr/>
        <a:lstStyle/>
        <a:p>
          <a:endParaRPr lang="en-US"/>
        </a:p>
      </dgm:t>
    </dgm:pt>
    <dgm:pt modelId="{A2CE1FF7-9A82-4795-BD48-33FA39F3C243}">
      <dgm:prSet/>
      <dgm:spPr/>
      <dgm:t>
        <a:bodyPr/>
        <a:lstStyle/>
        <a:p>
          <a:r>
            <a:rPr lang="en-US" dirty="0" smtClean="0"/>
            <a:t>Angular bandwidth</a:t>
          </a:r>
          <a:endParaRPr lang="en-US" dirty="0"/>
        </a:p>
      </dgm:t>
    </dgm:pt>
    <dgm:pt modelId="{D15F22DC-417C-4517-A462-A321F25CE74B}" type="parTrans" cxnId="{2682DA73-2851-4AA6-8672-AAD9CBC57860}">
      <dgm:prSet/>
      <dgm:spPr/>
      <dgm:t>
        <a:bodyPr/>
        <a:lstStyle/>
        <a:p>
          <a:endParaRPr lang="en-US"/>
        </a:p>
      </dgm:t>
    </dgm:pt>
    <dgm:pt modelId="{523F2351-6709-4924-96FE-8FED02087E8A}" type="sibTrans" cxnId="{2682DA73-2851-4AA6-8672-AAD9CBC57860}">
      <dgm:prSet/>
      <dgm:spPr/>
      <dgm:t>
        <a:bodyPr/>
        <a:lstStyle/>
        <a:p>
          <a:endParaRPr lang="en-US"/>
        </a:p>
      </dgm:t>
    </dgm:pt>
    <dgm:pt modelId="{676CE5AF-2124-4D4B-AC18-AFC8EE517D3F}">
      <dgm:prSet/>
      <dgm:spPr/>
      <dgm:t>
        <a:bodyPr/>
        <a:lstStyle/>
        <a:p>
          <a:r>
            <a:rPr lang="en-US" dirty="0" smtClean="0"/>
            <a:t>Ridge energy</a:t>
          </a:r>
          <a:endParaRPr lang="en-US" dirty="0"/>
        </a:p>
      </dgm:t>
    </dgm:pt>
    <dgm:pt modelId="{1DFDA5C5-9531-477F-AACA-24118EA06B48}" type="parTrans" cxnId="{F122F7CC-4ABF-4DA9-988B-0371DE86B45E}">
      <dgm:prSet/>
      <dgm:spPr/>
      <dgm:t>
        <a:bodyPr/>
        <a:lstStyle/>
        <a:p>
          <a:endParaRPr lang="en-US"/>
        </a:p>
      </dgm:t>
    </dgm:pt>
    <dgm:pt modelId="{35ECC340-9202-44E7-BC50-D2A4B59E4572}" type="sibTrans" cxnId="{F122F7CC-4ABF-4DA9-988B-0371DE86B45E}">
      <dgm:prSet/>
      <dgm:spPr/>
      <dgm:t>
        <a:bodyPr/>
        <a:lstStyle/>
        <a:p>
          <a:endParaRPr lang="en-US"/>
        </a:p>
      </dgm:t>
    </dgm:pt>
    <dgm:pt modelId="{34F1529B-AB90-4118-A1A0-572D21C4430B}">
      <dgm:prSet/>
      <dgm:spPr/>
      <dgm:t>
        <a:bodyPr/>
        <a:lstStyle/>
        <a:p>
          <a:r>
            <a:rPr lang="en-US" dirty="0" smtClean="0"/>
            <a:t>Ridge cluster energy</a:t>
          </a:r>
          <a:endParaRPr lang="en-US" dirty="0"/>
        </a:p>
      </dgm:t>
    </dgm:pt>
    <dgm:pt modelId="{B1AE8E03-9B24-4E35-9B8F-4A1AD571BC9E}" type="parTrans" cxnId="{051E623D-BF2B-4015-9F88-13DB62B13189}">
      <dgm:prSet/>
      <dgm:spPr/>
      <dgm:t>
        <a:bodyPr/>
        <a:lstStyle/>
        <a:p>
          <a:endParaRPr lang="en-US"/>
        </a:p>
      </dgm:t>
    </dgm:pt>
    <dgm:pt modelId="{70D9124F-CFBB-4AE3-9163-AACEEE770D46}" type="sibTrans" cxnId="{051E623D-BF2B-4015-9F88-13DB62B13189}">
      <dgm:prSet/>
      <dgm:spPr/>
      <dgm:t>
        <a:bodyPr/>
        <a:lstStyle/>
        <a:p>
          <a:endParaRPr lang="en-US"/>
        </a:p>
      </dgm:t>
    </dgm:pt>
    <dgm:pt modelId="{BE688969-D193-4263-9B85-61D4FAC200D7}">
      <dgm:prSet/>
      <dgm:spPr/>
      <dgm:t>
        <a:bodyPr/>
        <a:lstStyle/>
        <a:p>
          <a:r>
            <a:rPr lang="en-US" dirty="0" smtClean="0"/>
            <a:t>Ridge continuity</a:t>
          </a:r>
          <a:endParaRPr lang="en-US" dirty="0"/>
        </a:p>
      </dgm:t>
    </dgm:pt>
    <dgm:pt modelId="{653D78E9-EC56-40D9-9582-0569A710FFD9}" type="parTrans" cxnId="{EB5A71A8-9CA4-49E6-96E3-29D64332B54B}">
      <dgm:prSet/>
      <dgm:spPr/>
      <dgm:t>
        <a:bodyPr/>
        <a:lstStyle/>
        <a:p>
          <a:endParaRPr lang="en-US"/>
        </a:p>
      </dgm:t>
    </dgm:pt>
    <dgm:pt modelId="{7BDECDF8-BC79-4DCE-96B4-26C440D0060C}" type="sibTrans" cxnId="{EB5A71A8-9CA4-49E6-96E3-29D64332B54B}">
      <dgm:prSet/>
      <dgm:spPr/>
      <dgm:t>
        <a:bodyPr/>
        <a:lstStyle/>
        <a:p>
          <a:endParaRPr lang="en-US"/>
        </a:p>
      </dgm:t>
    </dgm:pt>
    <dgm:pt modelId="{EB0C9FDE-26FE-4C41-A19A-8D5B35B0E024}">
      <dgm:prSet/>
      <dgm:spPr/>
      <dgm:t>
        <a:bodyPr/>
        <a:lstStyle/>
        <a:p>
          <a:r>
            <a:rPr lang="en-US" dirty="0" smtClean="0"/>
            <a:t>Ridge clarity</a:t>
          </a:r>
          <a:endParaRPr lang="en-US" dirty="0"/>
        </a:p>
      </dgm:t>
    </dgm:pt>
    <dgm:pt modelId="{4A9B70B2-204C-43FD-BAB3-C1D5DEFD5A55}" type="parTrans" cxnId="{D9516496-9195-48DA-B55B-47B6CA2AF4F7}">
      <dgm:prSet/>
      <dgm:spPr/>
      <dgm:t>
        <a:bodyPr/>
        <a:lstStyle/>
        <a:p>
          <a:endParaRPr lang="en-US"/>
        </a:p>
      </dgm:t>
    </dgm:pt>
    <dgm:pt modelId="{626204BC-36B2-4A2C-8C0D-846AA624C0B5}" type="sibTrans" cxnId="{D9516496-9195-48DA-B55B-47B6CA2AF4F7}">
      <dgm:prSet/>
      <dgm:spPr/>
      <dgm:t>
        <a:bodyPr/>
        <a:lstStyle/>
        <a:p>
          <a:endParaRPr lang="en-US"/>
        </a:p>
      </dgm:t>
    </dgm:pt>
    <dgm:pt modelId="{F24C99A6-5A51-4F7B-99E8-16150315814C}" type="pres">
      <dgm:prSet presAssocID="{BE4DA81F-8BF4-4F24-A488-DAAC84500A5A}" presName="diagram" presStyleCnt="0">
        <dgm:presLayoutVars>
          <dgm:dir/>
          <dgm:animLvl val="lvl"/>
          <dgm:resizeHandles val="exact"/>
        </dgm:presLayoutVars>
      </dgm:prSet>
      <dgm:spPr/>
    </dgm:pt>
    <dgm:pt modelId="{2080EC56-38F9-4CA9-8474-DF2D849296E9}" type="pres">
      <dgm:prSet presAssocID="{7DF78DE7-8ECD-465D-9979-3B367513FDDE}" presName="compNode" presStyleCnt="0"/>
      <dgm:spPr/>
    </dgm:pt>
    <dgm:pt modelId="{5C169FA1-946D-419C-9B9C-FE2E85657CDC}" type="pres">
      <dgm:prSet presAssocID="{7DF78DE7-8ECD-465D-9979-3B367513FDDE}" presName="childRec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653275-E0B5-48BB-A629-11511FBFB0E3}" type="pres">
      <dgm:prSet presAssocID="{7DF78DE7-8ECD-465D-9979-3B367513FDDE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67F32-3185-44D6-BEC3-9FDF093B3CBC}" type="pres">
      <dgm:prSet presAssocID="{7DF78DE7-8ECD-465D-9979-3B367513FDDE}" presName="parentRect" presStyleLbl="alignNode1" presStyleIdx="0" presStyleCnt="5"/>
      <dgm:spPr/>
      <dgm:t>
        <a:bodyPr/>
        <a:lstStyle/>
        <a:p>
          <a:endParaRPr lang="en-US"/>
        </a:p>
      </dgm:t>
    </dgm:pt>
    <dgm:pt modelId="{E3A47B84-A13A-41E0-B83B-AB2127E3E71B}" type="pres">
      <dgm:prSet presAssocID="{7DF78DE7-8ECD-465D-9979-3B367513FDDE}" presName="adorn" presStyleLbl="fgAccFollowNode1" presStyleIdx="0" presStyleCnt="5"/>
      <dgm:spPr/>
    </dgm:pt>
    <dgm:pt modelId="{B72017A1-AD1E-4B5E-BF68-D9681A2A7B35}" type="pres">
      <dgm:prSet presAssocID="{C09B9185-AB38-4521-8A22-04697AF8AA8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0C506F5-3229-4C4C-B6D3-2AE6AD62317A}" type="pres">
      <dgm:prSet presAssocID="{43F606CC-47AB-47D1-AC7E-FA34E12F51A1}" presName="compNode" presStyleCnt="0"/>
      <dgm:spPr/>
    </dgm:pt>
    <dgm:pt modelId="{8E806C13-6608-4E39-A0C3-D41DA4654BA4}" type="pres">
      <dgm:prSet presAssocID="{43F606CC-47AB-47D1-AC7E-FA34E12F51A1}" presName="childRec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E76023-3DA8-4900-99B4-08B61E57EE37}" type="pres">
      <dgm:prSet presAssocID="{43F606CC-47AB-47D1-AC7E-FA34E12F51A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25F4E-AA0A-479C-98FB-30A7528718F7}" type="pres">
      <dgm:prSet presAssocID="{43F606CC-47AB-47D1-AC7E-FA34E12F51A1}" presName="parentRect" presStyleLbl="alignNode1" presStyleIdx="1" presStyleCnt="5"/>
      <dgm:spPr/>
      <dgm:t>
        <a:bodyPr/>
        <a:lstStyle/>
        <a:p>
          <a:endParaRPr lang="en-US"/>
        </a:p>
      </dgm:t>
    </dgm:pt>
    <dgm:pt modelId="{84390A72-A428-4D0D-AE88-FD95047AE17A}" type="pres">
      <dgm:prSet presAssocID="{43F606CC-47AB-47D1-AC7E-FA34E12F51A1}" presName="adorn" presStyleLbl="fgAccFollowNode1" presStyleIdx="1" presStyleCnt="5"/>
      <dgm:spPr/>
    </dgm:pt>
    <dgm:pt modelId="{D45AB4CA-3CD5-4AB3-BD56-3726095FFD69}" type="pres">
      <dgm:prSet presAssocID="{7B5D0229-1786-4C46-A426-0A4ED2AEF3F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C85D4A-25ED-4C89-A781-C5A420941ED7}" type="pres">
      <dgm:prSet presAssocID="{539D29D0-BF44-485B-AE21-048C3301BBD1}" presName="compNode" presStyleCnt="0"/>
      <dgm:spPr/>
    </dgm:pt>
    <dgm:pt modelId="{CE30F016-1827-4112-A634-B805236B4D3E}" type="pres">
      <dgm:prSet presAssocID="{539D29D0-BF44-485B-AE21-048C3301BBD1}" presName="childRec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2B66B1-6E69-4EF6-B8E8-05F43BDEA521}" type="pres">
      <dgm:prSet presAssocID="{539D29D0-BF44-485B-AE21-048C3301BB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39BD2C-578B-421A-AD49-76670DE1C1F6}" type="pres">
      <dgm:prSet presAssocID="{539D29D0-BF44-485B-AE21-048C3301BBD1}" presName="parentRect" presStyleLbl="alignNode1" presStyleIdx="2" presStyleCnt="5"/>
      <dgm:spPr/>
      <dgm:t>
        <a:bodyPr/>
        <a:lstStyle/>
        <a:p>
          <a:endParaRPr lang="en-US"/>
        </a:p>
      </dgm:t>
    </dgm:pt>
    <dgm:pt modelId="{639FD585-3A0D-4463-A335-B85B70F9AC6A}" type="pres">
      <dgm:prSet presAssocID="{539D29D0-BF44-485B-AE21-048C3301BBD1}" presName="adorn" presStyleLbl="fgAccFollowNode1" presStyleIdx="2" presStyleCnt="5"/>
      <dgm:spPr/>
    </dgm:pt>
    <dgm:pt modelId="{84692404-1399-4C3B-AAF5-8EFA589AF6EA}" type="pres">
      <dgm:prSet presAssocID="{69EB0359-917F-42D7-8CAF-1EAEEDB36BE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19AE3E1-53F3-4E01-8EB3-184060125024}" type="pres">
      <dgm:prSet presAssocID="{662C258B-F4F2-4538-B3E5-52000CE94685}" presName="compNode" presStyleCnt="0"/>
      <dgm:spPr/>
    </dgm:pt>
    <dgm:pt modelId="{A683AC59-4ACB-4A0A-B2DE-F351DA3264C8}" type="pres">
      <dgm:prSet presAssocID="{662C258B-F4F2-4538-B3E5-52000CE94685}" presName="childRec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C4CED6-415E-4BBB-91F3-32F83EC0AD9E}" type="pres">
      <dgm:prSet presAssocID="{662C258B-F4F2-4538-B3E5-52000CE9468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C4B493-C686-4737-9735-FBE09EF0F23E}" type="pres">
      <dgm:prSet presAssocID="{662C258B-F4F2-4538-B3E5-52000CE94685}" presName="parentRect" presStyleLbl="alignNode1" presStyleIdx="3" presStyleCnt="5"/>
      <dgm:spPr/>
      <dgm:t>
        <a:bodyPr/>
        <a:lstStyle/>
        <a:p>
          <a:endParaRPr lang="en-US"/>
        </a:p>
      </dgm:t>
    </dgm:pt>
    <dgm:pt modelId="{EAB04FD9-FA03-42EF-8CC4-D0CCB2D99479}" type="pres">
      <dgm:prSet presAssocID="{662C258B-F4F2-4538-B3E5-52000CE94685}" presName="adorn" presStyleLbl="fgAccFollowNode1" presStyleIdx="3" presStyleCnt="5"/>
      <dgm:spPr/>
    </dgm:pt>
    <dgm:pt modelId="{0CDF9ED1-AC5E-4337-B02D-EDA39779D53B}" type="pres">
      <dgm:prSet presAssocID="{A1BE3AF8-0024-459B-A794-7C2E2F3E348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9F2A7ED-4141-4DB6-B772-15131108342D}" type="pres">
      <dgm:prSet presAssocID="{5B18D687-C406-4F59-ACA8-E993DE270AB5}" presName="compNode" presStyleCnt="0"/>
      <dgm:spPr/>
    </dgm:pt>
    <dgm:pt modelId="{AE059E1A-D7AA-4D77-A12F-C5D7BE0AC2A7}" type="pres">
      <dgm:prSet presAssocID="{5B18D687-C406-4F59-ACA8-E993DE270AB5}" presName="childRec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0BAE9-1B71-419A-BCA7-B63DF1BF364C}" type="pres">
      <dgm:prSet presAssocID="{5B18D687-C406-4F59-ACA8-E993DE270AB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92B83-4570-4566-A67A-A45AC157E0A6}" type="pres">
      <dgm:prSet presAssocID="{5B18D687-C406-4F59-ACA8-E993DE270AB5}" presName="parentRect" presStyleLbl="alignNode1" presStyleIdx="4" presStyleCnt="5"/>
      <dgm:spPr/>
      <dgm:t>
        <a:bodyPr/>
        <a:lstStyle/>
        <a:p>
          <a:endParaRPr lang="en-US"/>
        </a:p>
      </dgm:t>
    </dgm:pt>
    <dgm:pt modelId="{0E054096-73D3-4319-881C-F9D79F02A64B}" type="pres">
      <dgm:prSet presAssocID="{5B18D687-C406-4F59-ACA8-E993DE270AB5}" presName="adorn" presStyleLbl="fgAccFollowNode1" presStyleIdx="4" presStyleCnt="5"/>
      <dgm:spPr/>
    </dgm:pt>
  </dgm:ptLst>
  <dgm:cxnLst>
    <dgm:cxn modelId="{B9F923ED-2F3C-8F43-ADDF-279E606E7953}" type="presOf" srcId="{C09B9185-AB38-4521-8A22-04697AF8AA87}" destId="{B72017A1-AD1E-4B5E-BF68-D9681A2A7B35}" srcOrd="0" destOrd="0" presId="urn:microsoft.com/office/officeart/2005/8/layout/bList2#2"/>
    <dgm:cxn modelId="{8ED50E44-C609-1843-BD50-E74DD993820A}" type="presOf" srcId="{5B18D687-C406-4F59-ACA8-E993DE270AB5}" destId="{09D92B83-4570-4566-A67A-A45AC157E0A6}" srcOrd="1" destOrd="0" presId="urn:microsoft.com/office/officeart/2005/8/layout/bList2#2"/>
    <dgm:cxn modelId="{0D276E3D-52E3-3743-935B-DD3C4EC2C472}" type="presOf" srcId="{662C258B-F4F2-4538-B3E5-52000CE94685}" destId="{E7C4B493-C686-4737-9735-FBE09EF0F23E}" srcOrd="1" destOrd="0" presId="urn:microsoft.com/office/officeart/2005/8/layout/bList2#2"/>
    <dgm:cxn modelId="{8A5349FA-3277-9E4F-9DBC-DC080802D57F}" type="presOf" srcId="{9DD59816-441A-4E4E-B170-BE95440EF9D4}" destId="{8E806C13-6608-4E39-A0C3-D41DA4654BA4}" srcOrd="0" destOrd="0" presId="urn:microsoft.com/office/officeart/2005/8/layout/bList2#2"/>
    <dgm:cxn modelId="{CE2F2DD4-F58E-6640-9FE8-C3C8A67045D2}" type="presOf" srcId="{43F606CC-47AB-47D1-AC7E-FA34E12F51A1}" destId="{AD325F4E-AA0A-479C-98FB-30A7528718F7}" srcOrd="1" destOrd="0" presId="urn:microsoft.com/office/officeart/2005/8/layout/bList2#2"/>
    <dgm:cxn modelId="{91661551-70BD-864F-B1D6-9CD45D439E6D}" type="presOf" srcId="{7B5D0229-1786-4C46-A426-0A4ED2AEF3F2}" destId="{D45AB4CA-3CD5-4AB3-BD56-3726095FFD69}" srcOrd="0" destOrd="0" presId="urn:microsoft.com/office/officeart/2005/8/layout/bList2#2"/>
    <dgm:cxn modelId="{881A5307-020D-7747-A2DB-5EA2A485524B}" type="presOf" srcId="{5B18D687-C406-4F59-ACA8-E993DE270AB5}" destId="{CFD0BAE9-1B71-419A-BCA7-B63DF1BF364C}" srcOrd="0" destOrd="0" presId="urn:microsoft.com/office/officeart/2005/8/layout/bList2#2"/>
    <dgm:cxn modelId="{E1FACE91-4EA6-304D-90EA-D11D0C142571}" type="presOf" srcId="{4B274DFB-CED3-426A-8766-1DFCBB536A04}" destId="{CE30F016-1827-4112-A634-B805236B4D3E}" srcOrd="0" destOrd="0" presId="urn:microsoft.com/office/officeart/2005/8/layout/bList2#2"/>
    <dgm:cxn modelId="{11F15265-6A66-4C4D-8127-33F83618622E}" type="presOf" srcId="{EC44512E-C59F-43C3-BA58-B418F45880FE}" destId="{CE30F016-1827-4112-A634-B805236B4D3E}" srcOrd="0" destOrd="1" presId="urn:microsoft.com/office/officeart/2005/8/layout/bList2#2"/>
    <dgm:cxn modelId="{D9516496-9195-48DA-B55B-47B6CA2AF4F7}" srcId="{662C258B-F4F2-4538-B3E5-52000CE94685}" destId="{EB0C9FDE-26FE-4C41-A19A-8D5B35B0E024}" srcOrd="3" destOrd="0" parTransId="{4A9B70B2-204C-43FD-BAB3-C1D5DEFD5A55}" sibTransId="{626204BC-36B2-4A2C-8C0D-846AA624C0B5}"/>
    <dgm:cxn modelId="{DFF2D7A6-C7CC-43F5-BE0F-73D2BAFC6411}" srcId="{43F606CC-47AB-47D1-AC7E-FA34E12F51A1}" destId="{9DD59816-441A-4E4E-B170-BE95440EF9D4}" srcOrd="0" destOrd="0" parTransId="{D5CA29D9-1B92-4ECF-A29D-DBC9BEC6674D}" sibTransId="{7A2F99B2-DBA1-4E85-BB5E-7FB76FFA08F3}"/>
    <dgm:cxn modelId="{E97A3958-A470-4463-A1DA-C28B6016B3B1}" srcId="{7DF78DE7-8ECD-465D-9979-3B367513FDDE}" destId="{DB22846C-F66C-42B8-8389-9A1316F18BA5}" srcOrd="2" destOrd="0" parTransId="{8D5CC515-AC80-46DF-BE5B-762EDEB4DD22}" sibTransId="{280F2202-4EB5-42C3-9825-9FE1DAD86AA7}"/>
    <dgm:cxn modelId="{EB5A71A8-9CA4-49E6-96E3-29D64332B54B}" srcId="{662C258B-F4F2-4538-B3E5-52000CE94685}" destId="{BE688969-D193-4263-9B85-61D4FAC200D7}" srcOrd="2" destOrd="0" parTransId="{653D78E9-EC56-40D9-9582-0569A710FFD9}" sibTransId="{7BDECDF8-BC79-4DCE-96B4-26C440D0060C}"/>
    <dgm:cxn modelId="{0B6ECA06-5CAB-D944-AD61-D51E62E163EA}" type="presOf" srcId="{EB0C9FDE-26FE-4C41-A19A-8D5B35B0E024}" destId="{A683AC59-4ACB-4A0A-B2DE-F351DA3264C8}" srcOrd="0" destOrd="3" presId="urn:microsoft.com/office/officeart/2005/8/layout/bList2#2"/>
    <dgm:cxn modelId="{E74F1B92-1A4F-B34A-98EB-9978296B7E1F}" type="presOf" srcId="{FC43516D-E570-428D-8ADF-BA68644B3A4B}" destId="{CE30F016-1827-4112-A634-B805236B4D3E}" srcOrd="0" destOrd="2" presId="urn:microsoft.com/office/officeart/2005/8/layout/bList2#2"/>
    <dgm:cxn modelId="{39BB575E-8AF3-EC4E-803B-3ED92EAE71BB}" type="presOf" srcId="{676CE5AF-2124-4D4B-AC18-AFC8EE517D3F}" destId="{A683AC59-4ACB-4A0A-B2DE-F351DA3264C8}" srcOrd="0" destOrd="0" presId="urn:microsoft.com/office/officeart/2005/8/layout/bList2#2"/>
    <dgm:cxn modelId="{2B9BD4E5-528B-4521-80AC-311BF6254EE4}" srcId="{43F606CC-47AB-47D1-AC7E-FA34E12F51A1}" destId="{E5689BBA-12F9-4BAA-82B3-E4BB08104FFF}" srcOrd="2" destOrd="0" parTransId="{3B6DFD12-10E5-424C-BAFB-BBD3646DA6CB}" sibTransId="{187CB78F-8172-43B7-9579-E942BB919506}"/>
    <dgm:cxn modelId="{0D9896F4-9AD4-8A42-B74A-102F30CD9A85}" type="presOf" srcId="{43F606CC-47AB-47D1-AC7E-FA34E12F51A1}" destId="{9DE76023-3DA8-4900-99B4-08B61E57EE37}" srcOrd="0" destOrd="0" presId="urn:microsoft.com/office/officeart/2005/8/layout/bList2#2"/>
    <dgm:cxn modelId="{FAD7CB2C-0254-0843-9B4A-8A04567BA878}" type="presOf" srcId="{F1E36F5E-F3FC-4C70-A648-FDC2044FF045}" destId="{5C169FA1-946D-419C-9B9C-FE2E85657CDC}" srcOrd="0" destOrd="1" presId="urn:microsoft.com/office/officeart/2005/8/layout/bList2#2"/>
    <dgm:cxn modelId="{83BCFA6E-47E5-4994-8099-FED3CAEB6AFD}" srcId="{43F606CC-47AB-47D1-AC7E-FA34E12F51A1}" destId="{DB7D2F02-4FFB-4EE4-AEC7-ED92B3B4CA58}" srcOrd="1" destOrd="0" parTransId="{DF08E600-0C62-47C8-88FD-0637C6BCC39A}" sibTransId="{B6250231-C259-47A4-B7FF-874C2EF8B907}"/>
    <dgm:cxn modelId="{D3538EAA-509E-49D1-8AA7-231A4F752F31}" srcId="{539D29D0-BF44-485B-AE21-048C3301BBD1}" destId="{FC43516D-E570-428D-8ADF-BA68644B3A4B}" srcOrd="2" destOrd="0" parTransId="{F8AEB638-18B9-4DA4-B21E-E8CACC466ADE}" sibTransId="{AD1D204A-78A4-49DB-A1E5-35BB7AFD949B}"/>
    <dgm:cxn modelId="{BE658496-A76A-1042-B4BF-397D0C282380}" type="presOf" srcId="{E5689BBA-12F9-4BAA-82B3-E4BB08104FFF}" destId="{8E806C13-6608-4E39-A0C3-D41DA4654BA4}" srcOrd="0" destOrd="2" presId="urn:microsoft.com/office/officeart/2005/8/layout/bList2#2"/>
    <dgm:cxn modelId="{2682DA73-2851-4AA6-8672-AAD9CBC57860}" srcId="{539D29D0-BF44-485B-AE21-048C3301BBD1}" destId="{A2CE1FF7-9A82-4795-BD48-33FA39F3C243}" srcOrd="3" destOrd="0" parTransId="{D15F22DC-417C-4517-A462-A321F25CE74B}" sibTransId="{523F2351-6709-4924-96FE-8FED02087E8A}"/>
    <dgm:cxn modelId="{4DEF24A3-2295-4E47-ADB5-6F027EA4F1F9}" srcId="{BE4DA81F-8BF4-4F24-A488-DAAC84500A5A}" destId="{539D29D0-BF44-485B-AE21-048C3301BBD1}" srcOrd="2" destOrd="0" parTransId="{B3DC93D3-17EC-4FD0-A2CE-E6812ABB7858}" sibTransId="{69EB0359-917F-42D7-8CAF-1EAEEDB36BEA}"/>
    <dgm:cxn modelId="{009CE3A6-F48E-B24D-990C-BEB444ED9BCC}" type="presOf" srcId="{A1BE3AF8-0024-459B-A794-7C2E2F3E348F}" destId="{0CDF9ED1-AC5E-4337-B02D-EDA39779D53B}" srcOrd="0" destOrd="0" presId="urn:microsoft.com/office/officeart/2005/8/layout/bList2#2"/>
    <dgm:cxn modelId="{7EE3C497-9143-2E4A-B834-58BCBB809215}" type="presOf" srcId="{69EB0359-917F-42D7-8CAF-1EAEEDB36BEA}" destId="{84692404-1399-4C3B-AAF5-8EFA589AF6EA}" srcOrd="0" destOrd="0" presId="urn:microsoft.com/office/officeart/2005/8/layout/bList2#2"/>
    <dgm:cxn modelId="{440C92FF-7112-409F-BCF6-6B21CFFF6042}" srcId="{5B18D687-C406-4F59-ACA8-E993DE270AB5}" destId="{041805F9-52BF-43A5-868A-4160DA04D646}" srcOrd="1" destOrd="0" parTransId="{155C39F7-BA64-4E0A-93F2-474919A1744A}" sibTransId="{3F0D332A-8CD0-4C1C-B1F5-0CFCAF881488}"/>
    <dgm:cxn modelId="{F122F7CC-4ABF-4DA9-988B-0371DE86B45E}" srcId="{662C258B-F4F2-4538-B3E5-52000CE94685}" destId="{676CE5AF-2124-4D4B-AC18-AFC8EE517D3F}" srcOrd="0" destOrd="0" parTransId="{1DFDA5C5-9531-477F-AACA-24118EA06B48}" sibTransId="{35ECC340-9202-44E7-BC50-D2A4B59E4572}"/>
    <dgm:cxn modelId="{1757D9A8-69BE-C74C-A990-B44F2B625182}" type="presOf" srcId="{539D29D0-BF44-485B-AE21-048C3301BBD1}" destId="{742B66B1-6E69-4EF6-B8E8-05F43BDEA521}" srcOrd="0" destOrd="0" presId="urn:microsoft.com/office/officeart/2005/8/layout/bList2#2"/>
    <dgm:cxn modelId="{53744563-ED6B-4C6E-B0B0-ADBAF383545A}" srcId="{5B18D687-C406-4F59-ACA8-E993DE270AB5}" destId="{A95C2362-3191-44E5-97BB-4A8FC4009FBB}" srcOrd="0" destOrd="0" parTransId="{659C9493-FB06-4F04-BD12-B105F4EA5DC0}" sibTransId="{4919FF3F-3253-4590-8447-A15E39283BBC}"/>
    <dgm:cxn modelId="{97862698-B8E1-6C4B-A08B-12528997F918}" type="presOf" srcId="{539D29D0-BF44-485B-AE21-048C3301BBD1}" destId="{2239BD2C-578B-421A-AD49-76670DE1C1F6}" srcOrd="1" destOrd="0" presId="urn:microsoft.com/office/officeart/2005/8/layout/bList2#2"/>
    <dgm:cxn modelId="{67E0465D-2ECB-CC49-98FF-E64A784E2276}" type="presOf" srcId="{A2CE1FF7-9A82-4795-BD48-33FA39F3C243}" destId="{CE30F016-1827-4112-A634-B805236B4D3E}" srcOrd="0" destOrd="3" presId="urn:microsoft.com/office/officeart/2005/8/layout/bList2#2"/>
    <dgm:cxn modelId="{83516F51-40C5-2142-A500-61EC6B576576}" type="presOf" srcId="{BE4DA81F-8BF4-4F24-A488-DAAC84500A5A}" destId="{F24C99A6-5A51-4F7B-99E8-16150315814C}" srcOrd="0" destOrd="0" presId="urn:microsoft.com/office/officeart/2005/8/layout/bList2#2"/>
    <dgm:cxn modelId="{54D4477A-27FD-AA4E-9AFF-09E84734971E}" type="presOf" srcId="{79971DE4-C24B-4B86-81A8-AF021A992299}" destId="{5C169FA1-946D-419C-9B9C-FE2E85657CDC}" srcOrd="0" destOrd="0" presId="urn:microsoft.com/office/officeart/2005/8/layout/bList2#2"/>
    <dgm:cxn modelId="{4E90285A-E0D1-48ED-88D9-72848EAB6A35}" srcId="{BE4DA81F-8BF4-4F24-A488-DAAC84500A5A}" destId="{7DF78DE7-8ECD-465D-9979-3B367513FDDE}" srcOrd="0" destOrd="0" parTransId="{C73181B0-DBA3-49C4-BB1E-9E48A6134021}" sibTransId="{C09B9185-AB38-4521-8A22-04697AF8AA87}"/>
    <dgm:cxn modelId="{E525AFBE-2886-F94C-84B0-3CFE55330C56}" type="presOf" srcId="{DB8BD79F-B1D7-4228-8093-731D3EB01E3D}" destId="{8E806C13-6608-4E39-A0C3-D41DA4654BA4}" srcOrd="0" destOrd="3" presId="urn:microsoft.com/office/officeart/2005/8/layout/bList2#2"/>
    <dgm:cxn modelId="{CE746561-138D-4721-8F21-5029E619813B}" srcId="{BE4DA81F-8BF4-4F24-A488-DAAC84500A5A}" destId="{43F606CC-47AB-47D1-AC7E-FA34E12F51A1}" srcOrd="1" destOrd="0" parTransId="{6B4CB2E2-F7E1-47BD-AAC3-FBE476446E09}" sibTransId="{7B5D0229-1786-4C46-A426-0A4ED2AEF3F2}"/>
    <dgm:cxn modelId="{1D4246EA-6B0C-46CF-9038-0424A5CF204A}" srcId="{7DF78DE7-8ECD-465D-9979-3B367513FDDE}" destId="{79971DE4-C24B-4B86-81A8-AF021A992299}" srcOrd="0" destOrd="0" parTransId="{EA229DCA-D1AA-4259-A9CA-02FDA297AAF0}" sibTransId="{CEF2B6B0-EC27-4B82-98F0-5895E9320E5F}"/>
    <dgm:cxn modelId="{051E623D-BF2B-4015-9F88-13DB62B13189}" srcId="{662C258B-F4F2-4538-B3E5-52000CE94685}" destId="{34F1529B-AB90-4118-A1A0-572D21C4430B}" srcOrd="1" destOrd="0" parTransId="{B1AE8E03-9B24-4E35-9B8F-4A1AD571BC9E}" sibTransId="{70D9124F-CFBB-4AE3-9163-AACEEE770D46}"/>
    <dgm:cxn modelId="{3FEC9255-7A74-44B8-90A9-0569F56EE645}" srcId="{BE4DA81F-8BF4-4F24-A488-DAAC84500A5A}" destId="{5B18D687-C406-4F59-ACA8-E993DE270AB5}" srcOrd="4" destOrd="0" parTransId="{157D8A89-D7AF-4E2A-8D07-A39509C838D2}" sibTransId="{57CDD01A-9974-4AD6-A42F-495861810D1F}"/>
    <dgm:cxn modelId="{9FEB9FB6-86DE-4B62-BAAF-7C890F427E4E}" srcId="{BE4DA81F-8BF4-4F24-A488-DAAC84500A5A}" destId="{662C258B-F4F2-4538-B3E5-52000CE94685}" srcOrd="3" destOrd="0" parTransId="{B4B0FA61-8DE2-4C7A-9CF1-C24BE8AA543F}" sibTransId="{A1BE3AF8-0024-459B-A794-7C2E2F3E348F}"/>
    <dgm:cxn modelId="{D74E71DB-6774-7941-AD3F-ECDE678317E4}" type="presOf" srcId="{DB22846C-F66C-42B8-8389-9A1316F18BA5}" destId="{5C169FA1-946D-419C-9B9C-FE2E85657CDC}" srcOrd="0" destOrd="2" presId="urn:microsoft.com/office/officeart/2005/8/layout/bList2#2"/>
    <dgm:cxn modelId="{3704337A-EF8E-4E0A-B134-9A3203DB41BD}" srcId="{539D29D0-BF44-485B-AE21-048C3301BBD1}" destId="{EC44512E-C59F-43C3-BA58-B418F45880FE}" srcOrd="1" destOrd="0" parTransId="{DA27DF55-58C8-4E70-98BD-7F851F520742}" sibTransId="{1C8E732E-2609-4955-9D06-40B2C72BB5BA}"/>
    <dgm:cxn modelId="{F1024D2F-1B73-42B4-9645-4975639A1282}" srcId="{7DF78DE7-8ECD-465D-9979-3B367513FDDE}" destId="{F1E36F5E-F3FC-4C70-A648-FDC2044FF045}" srcOrd="1" destOrd="0" parTransId="{3D615FC6-D7FD-4230-A7EF-543871654A07}" sibTransId="{00DBF8A2-D895-4AA5-81F2-F30C92704B88}"/>
    <dgm:cxn modelId="{C1EA649B-8394-124C-8098-2DE6E92FA2EE}" type="presOf" srcId="{34F1529B-AB90-4118-A1A0-572D21C4430B}" destId="{A683AC59-4ACB-4A0A-B2DE-F351DA3264C8}" srcOrd="0" destOrd="1" presId="urn:microsoft.com/office/officeart/2005/8/layout/bList2#2"/>
    <dgm:cxn modelId="{E86E1408-D160-493F-8223-FE83AD86A9FC}" srcId="{539D29D0-BF44-485B-AE21-048C3301BBD1}" destId="{4B274DFB-CED3-426A-8766-1DFCBB536A04}" srcOrd="0" destOrd="0" parTransId="{303CB7E7-FC53-4723-977E-117105F143ED}" sibTransId="{C14FF29E-523D-432C-A415-C22CA1EAB6AB}"/>
    <dgm:cxn modelId="{2B7525BA-B0B1-E14F-AC6E-9C720FC5D0AA}" type="presOf" srcId="{A95C2362-3191-44E5-97BB-4A8FC4009FBB}" destId="{AE059E1A-D7AA-4D77-A12F-C5D7BE0AC2A7}" srcOrd="0" destOrd="0" presId="urn:microsoft.com/office/officeart/2005/8/layout/bList2#2"/>
    <dgm:cxn modelId="{1C0613CE-A806-4356-9B42-76F4571ED9C7}" srcId="{43F606CC-47AB-47D1-AC7E-FA34E12F51A1}" destId="{DB8BD79F-B1D7-4228-8093-731D3EB01E3D}" srcOrd="3" destOrd="0" parTransId="{749244E0-B915-4B97-BD7E-171A20D71E4A}" sibTransId="{9C9A9FF4-1BB5-47D4-8CD5-80EAE371DD5A}"/>
    <dgm:cxn modelId="{C6C486B0-2DFB-C44A-B3F8-6BC45BE7FD7E}" type="presOf" srcId="{7DF78DE7-8ECD-465D-9979-3B367513FDDE}" destId="{5CF67F32-3185-44D6-BEC3-9FDF093B3CBC}" srcOrd="1" destOrd="0" presId="urn:microsoft.com/office/officeart/2005/8/layout/bList2#2"/>
    <dgm:cxn modelId="{BA93EF81-9DA7-944D-8D3E-1445AA831AF9}" type="presOf" srcId="{662C258B-F4F2-4538-B3E5-52000CE94685}" destId="{E6C4CED6-415E-4BBB-91F3-32F83EC0AD9E}" srcOrd="0" destOrd="0" presId="urn:microsoft.com/office/officeart/2005/8/layout/bList2#2"/>
    <dgm:cxn modelId="{C95A42B4-68F0-6F45-B4F2-BBA054FD6919}" type="presOf" srcId="{DB7D2F02-4FFB-4EE4-AEC7-ED92B3B4CA58}" destId="{8E806C13-6608-4E39-A0C3-D41DA4654BA4}" srcOrd="0" destOrd="1" presId="urn:microsoft.com/office/officeart/2005/8/layout/bList2#2"/>
    <dgm:cxn modelId="{65734387-2679-5D44-A7D4-90EA3CD593CB}" type="presOf" srcId="{041805F9-52BF-43A5-868A-4160DA04D646}" destId="{AE059E1A-D7AA-4D77-A12F-C5D7BE0AC2A7}" srcOrd="0" destOrd="1" presId="urn:microsoft.com/office/officeart/2005/8/layout/bList2#2"/>
    <dgm:cxn modelId="{EDE3D253-01F0-0A42-AEAB-086E90518A67}" type="presOf" srcId="{BE688969-D193-4263-9B85-61D4FAC200D7}" destId="{A683AC59-4ACB-4A0A-B2DE-F351DA3264C8}" srcOrd="0" destOrd="2" presId="urn:microsoft.com/office/officeart/2005/8/layout/bList2#2"/>
    <dgm:cxn modelId="{5F3EC8F5-6AF6-4241-AF83-181D10614962}" type="presOf" srcId="{7DF78DE7-8ECD-465D-9979-3B367513FDDE}" destId="{1C653275-E0B5-48BB-A629-11511FBFB0E3}" srcOrd="0" destOrd="0" presId="urn:microsoft.com/office/officeart/2005/8/layout/bList2#2"/>
    <dgm:cxn modelId="{6BB61553-0F1F-BB49-A694-A2E55F821601}" type="presParOf" srcId="{F24C99A6-5A51-4F7B-99E8-16150315814C}" destId="{2080EC56-38F9-4CA9-8474-DF2D849296E9}" srcOrd="0" destOrd="0" presId="urn:microsoft.com/office/officeart/2005/8/layout/bList2#2"/>
    <dgm:cxn modelId="{8C19689A-8AFC-0A44-A60E-7C9E8C806994}" type="presParOf" srcId="{2080EC56-38F9-4CA9-8474-DF2D849296E9}" destId="{5C169FA1-946D-419C-9B9C-FE2E85657CDC}" srcOrd="0" destOrd="0" presId="urn:microsoft.com/office/officeart/2005/8/layout/bList2#2"/>
    <dgm:cxn modelId="{0690A47F-248A-F444-9C31-1E90B228908F}" type="presParOf" srcId="{2080EC56-38F9-4CA9-8474-DF2D849296E9}" destId="{1C653275-E0B5-48BB-A629-11511FBFB0E3}" srcOrd="1" destOrd="0" presId="urn:microsoft.com/office/officeart/2005/8/layout/bList2#2"/>
    <dgm:cxn modelId="{053F7318-5434-AC4F-97C4-DEFFCA85732B}" type="presParOf" srcId="{2080EC56-38F9-4CA9-8474-DF2D849296E9}" destId="{5CF67F32-3185-44D6-BEC3-9FDF093B3CBC}" srcOrd="2" destOrd="0" presId="urn:microsoft.com/office/officeart/2005/8/layout/bList2#2"/>
    <dgm:cxn modelId="{21598B7B-14E8-0B47-94B0-98C8C7248458}" type="presParOf" srcId="{2080EC56-38F9-4CA9-8474-DF2D849296E9}" destId="{E3A47B84-A13A-41E0-B83B-AB2127E3E71B}" srcOrd="3" destOrd="0" presId="urn:microsoft.com/office/officeart/2005/8/layout/bList2#2"/>
    <dgm:cxn modelId="{CA666847-7E2E-3C47-AF9D-AF1D330498ED}" type="presParOf" srcId="{F24C99A6-5A51-4F7B-99E8-16150315814C}" destId="{B72017A1-AD1E-4B5E-BF68-D9681A2A7B35}" srcOrd="1" destOrd="0" presId="urn:microsoft.com/office/officeart/2005/8/layout/bList2#2"/>
    <dgm:cxn modelId="{FEF7AFFB-6F16-C24F-87AE-10195DA420E4}" type="presParOf" srcId="{F24C99A6-5A51-4F7B-99E8-16150315814C}" destId="{00C506F5-3229-4C4C-B6D3-2AE6AD62317A}" srcOrd="2" destOrd="0" presId="urn:microsoft.com/office/officeart/2005/8/layout/bList2#2"/>
    <dgm:cxn modelId="{147ED8A4-AA7B-8C44-AA52-81635B244C26}" type="presParOf" srcId="{00C506F5-3229-4C4C-B6D3-2AE6AD62317A}" destId="{8E806C13-6608-4E39-A0C3-D41DA4654BA4}" srcOrd="0" destOrd="0" presId="urn:microsoft.com/office/officeart/2005/8/layout/bList2#2"/>
    <dgm:cxn modelId="{5FA18D5A-9F73-8644-85E3-94B2B0681884}" type="presParOf" srcId="{00C506F5-3229-4C4C-B6D3-2AE6AD62317A}" destId="{9DE76023-3DA8-4900-99B4-08B61E57EE37}" srcOrd="1" destOrd="0" presId="urn:microsoft.com/office/officeart/2005/8/layout/bList2#2"/>
    <dgm:cxn modelId="{3B68C63A-DD0E-C04A-9109-F91D35DCF931}" type="presParOf" srcId="{00C506F5-3229-4C4C-B6D3-2AE6AD62317A}" destId="{AD325F4E-AA0A-479C-98FB-30A7528718F7}" srcOrd="2" destOrd="0" presId="urn:microsoft.com/office/officeart/2005/8/layout/bList2#2"/>
    <dgm:cxn modelId="{980237D4-F2F2-3B4F-AA7A-AF9DDAB4AA48}" type="presParOf" srcId="{00C506F5-3229-4C4C-B6D3-2AE6AD62317A}" destId="{84390A72-A428-4D0D-AE88-FD95047AE17A}" srcOrd="3" destOrd="0" presId="urn:microsoft.com/office/officeart/2005/8/layout/bList2#2"/>
    <dgm:cxn modelId="{90DC636A-0EBE-3440-BF4D-654D5F0311E9}" type="presParOf" srcId="{F24C99A6-5A51-4F7B-99E8-16150315814C}" destId="{D45AB4CA-3CD5-4AB3-BD56-3726095FFD69}" srcOrd="3" destOrd="0" presId="urn:microsoft.com/office/officeart/2005/8/layout/bList2#2"/>
    <dgm:cxn modelId="{E9A21497-C0B1-E24E-A5BF-CF85CE4CD646}" type="presParOf" srcId="{F24C99A6-5A51-4F7B-99E8-16150315814C}" destId="{04C85D4A-25ED-4C89-A781-C5A420941ED7}" srcOrd="4" destOrd="0" presId="urn:microsoft.com/office/officeart/2005/8/layout/bList2#2"/>
    <dgm:cxn modelId="{1AABDBFD-0FC7-8848-B4C5-1216AD422BF8}" type="presParOf" srcId="{04C85D4A-25ED-4C89-A781-C5A420941ED7}" destId="{CE30F016-1827-4112-A634-B805236B4D3E}" srcOrd="0" destOrd="0" presId="urn:microsoft.com/office/officeart/2005/8/layout/bList2#2"/>
    <dgm:cxn modelId="{EE559961-2098-8C4D-AA33-409CA1A2C2C4}" type="presParOf" srcId="{04C85D4A-25ED-4C89-A781-C5A420941ED7}" destId="{742B66B1-6E69-4EF6-B8E8-05F43BDEA521}" srcOrd="1" destOrd="0" presId="urn:microsoft.com/office/officeart/2005/8/layout/bList2#2"/>
    <dgm:cxn modelId="{BDAE96CD-48F7-E04C-9FE1-300FE015DC6C}" type="presParOf" srcId="{04C85D4A-25ED-4C89-A781-C5A420941ED7}" destId="{2239BD2C-578B-421A-AD49-76670DE1C1F6}" srcOrd="2" destOrd="0" presId="urn:microsoft.com/office/officeart/2005/8/layout/bList2#2"/>
    <dgm:cxn modelId="{E8431FA0-9AFA-FD43-9FDC-A8467436291D}" type="presParOf" srcId="{04C85D4A-25ED-4C89-A781-C5A420941ED7}" destId="{639FD585-3A0D-4463-A335-B85B70F9AC6A}" srcOrd="3" destOrd="0" presId="urn:microsoft.com/office/officeart/2005/8/layout/bList2#2"/>
    <dgm:cxn modelId="{EA98588F-9592-A74C-807E-BFB75E68756F}" type="presParOf" srcId="{F24C99A6-5A51-4F7B-99E8-16150315814C}" destId="{84692404-1399-4C3B-AAF5-8EFA589AF6EA}" srcOrd="5" destOrd="0" presId="urn:microsoft.com/office/officeart/2005/8/layout/bList2#2"/>
    <dgm:cxn modelId="{FBE42269-70BA-B249-8A7E-416F806D5123}" type="presParOf" srcId="{F24C99A6-5A51-4F7B-99E8-16150315814C}" destId="{E19AE3E1-53F3-4E01-8EB3-184060125024}" srcOrd="6" destOrd="0" presId="urn:microsoft.com/office/officeart/2005/8/layout/bList2#2"/>
    <dgm:cxn modelId="{A9AEE764-200C-EA41-9165-EF8A751D84FF}" type="presParOf" srcId="{E19AE3E1-53F3-4E01-8EB3-184060125024}" destId="{A683AC59-4ACB-4A0A-B2DE-F351DA3264C8}" srcOrd="0" destOrd="0" presId="urn:microsoft.com/office/officeart/2005/8/layout/bList2#2"/>
    <dgm:cxn modelId="{192A94FD-C21F-FA4D-AA45-92FB97CB2949}" type="presParOf" srcId="{E19AE3E1-53F3-4E01-8EB3-184060125024}" destId="{E6C4CED6-415E-4BBB-91F3-32F83EC0AD9E}" srcOrd="1" destOrd="0" presId="urn:microsoft.com/office/officeart/2005/8/layout/bList2#2"/>
    <dgm:cxn modelId="{3F068CF0-5E28-2B42-8B74-CEADBFB87375}" type="presParOf" srcId="{E19AE3E1-53F3-4E01-8EB3-184060125024}" destId="{E7C4B493-C686-4737-9735-FBE09EF0F23E}" srcOrd="2" destOrd="0" presId="urn:microsoft.com/office/officeart/2005/8/layout/bList2#2"/>
    <dgm:cxn modelId="{BCF4381C-D7FF-9C4F-9043-3F502310A516}" type="presParOf" srcId="{E19AE3E1-53F3-4E01-8EB3-184060125024}" destId="{EAB04FD9-FA03-42EF-8CC4-D0CCB2D99479}" srcOrd="3" destOrd="0" presId="urn:microsoft.com/office/officeart/2005/8/layout/bList2#2"/>
    <dgm:cxn modelId="{2D5B75C4-9E39-DB49-82DC-CC1FC44D7DCF}" type="presParOf" srcId="{F24C99A6-5A51-4F7B-99E8-16150315814C}" destId="{0CDF9ED1-AC5E-4337-B02D-EDA39779D53B}" srcOrd="7" destOrd="0" presId="urn:microsoft.com/office/officeart/2005/8/layout/bList2#2"/>
    <dgm:cxn modelId="{6DFFC263-80B7-9E4E-A4A2-C1A2AD5227E5}" type="presParOf" srcId="{F24C99A6-5A51-4F7B-99E8-16150315814C}" destId="{F9F2A7ED-4141-4DB6-B772-15131108342D}" srcOrd="8" destOrd="0" presId="urn:microsoft.com/office/officeart/2005/8/layout/bList2#2"/>
    <dgm:cxn modelId="{6426C125-0369-4B47-91E0-2C671433B4C9}" type="presParOf" srcId="{F9F2A7ED-4141-4DB6-B772-15131108342D}" destId="{AE059E1A-D7AA-4D77-A12F-C5D7BE0AC2A7}" srcOrd="0" destOrd="0" presId="urn:microsoft.com/office/officeart/2005/8/layout/bList2#2"/>
    <dgm:cxn modelId="{BA5E9423-5B2A-C746-A223-27FC831603AF}" type="presParOf" srcId="{F9F2A7ED-4141-4DB6-B772-15131108342D}" destId="{CFD0BAE9-1B71-419A-BCA7-B63DF1BF364C}" srcOrd="1" destOrd="0" presId="urn:microsoft.com/office/officeart/2005/8/layout/bList2#2"/>
    <dgm:cxn modelId="{081CBB30-91CD-3546-AABB-F811FF6215C4}" type="presParOf" srcId="{F9F2A7ED-4141-4DB6-B772-15131108342D}" destId="{09D92B83-4570-4566-A67A-A45AC157E0A6}" srcOrd="2" destOrd="0" presId="urn:microsoft.com/office/officeart/2005/8/layout/bList2#2"/>
    <dgm:cxn modelId="{0C8DC224-A2A8-FD43-8BD8-9E26FD711716}" type="presParOf" srcId="{F9F2A7ED-4141-4DB6-B772-15131108342D}" destId="{0E054096-73D3-4319-881C-F9D79F02A64B}" srcOrd="3" destOrd="0" presId="urn:microsoft.com/office/officeart/2005/8/layout/bList2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4DA81F-8BF4-4F24-A488-DAAC84500A5A}" type="doc">
      <dgm:prSet loTypeId="urn:microsoft.com/office/officeart/2005/8/layout/bList2#3" loCatId="list" qsTypeId="urn:microsoft.com/office/officeart/2005/8/quickstyle/simple1" qsCatId="simple" csTypeId="urn:microsoft.com/office/officeart/2005/8/colors/accent1_2" csCatId="accent1" phldr="1"/>
      <dgm:spPr/>
    </dgm:pt>
    <dgm:pt modelId="{7DF78DE7-8ECD-465D-9979-3B367513FDDE}">
      <dgm:prSet phldrT="[Text]"/>
      <dgm:spPr/>
      <dgm:t>
        <a:bodyPr/>
        <a:lstStyle/>
        <a:p>
          <a:r>
            <a:rPr lang="en-US" dirty="0" smtClean="0"/>
            <a:t>Image intensity</a:t>
          </a:r>
          <a:endParaRPr lang="en-US" dirty="0"/>
        </a:p>
      </dgm:t>
    </dgm:pt>
    <dgm:pt modelId="{C73181B0-DBA3-49C4-BB1E-9E48A6134021}" type="parTrans" cxnId="{4E90285A-E0D1-48ED-88D9-72848EAB6A35}">
      <dgm:prSet/>
      <dgm:spPr/>
      <dgm:t>
        <a:bodyPr/>
        <a:lstStyle/>
        <a:p>
          <a:endParaRPr lang="en-US"/>
        </a:p>
      </dgm:t>
    </dgm:pt>
    <dgm:pt modelId="{C09B9185-AB38-4521-8A22-04697AF8AA87}" type="sibTrans" cxnId="{4E90285A-E0D1-48ED-88D9-72848EAB6A35}">
      <dgm:prSet/>
      <dgm:spPr/>
      <dgm:t>
        <a:bodyPr/>
        <a:lstStyle/>
        <a:p>
          <a:endParaRPr lang="en-US"/>
        </a:p>
      </dgm:t>
    </dgm:pt>
    <dgm:pt modelId="{43F606CC-47AB-47D1-AC7E-FA34E12F51A1}">
      <dgm:prSet phldrT="[Text]"/>
      <dgm:spPr/>
      <dgm:t>
        <a:bodyPr/>
        <a:lstStyle/>
        <a:p>
          <a:r>
            <a:rPr lang="en-US" dirty="0" smtClean="0"/>
            <a:t>Gradient-based</a:t>
          </a:r>
          <a:endParaRPr lang="en-US" dirty="0"/>
        </a:p>
      </dgm:t>
    </dgm:pt>
    <dgm:pt modelId="{6B4CB2E2-F7E1-47BD-AAC3-FBE476446E09}" type="parTrans" cxnId="{CE746561-138D-4721-8F21-5029E619813B}">
      <dgm:prSet/>
      <dgm:spPr/>
      <dgm:t>
        <a:bodyPr/>
        <a:lstStyle/>
        <a:p>
          <a:endParaRPr lang="en-US"/>
        </a:p>
      </dgm:t>
    </dgm:pt>
    <dgm:pt modelId="{7B5D0229-1786-4C46-A426-0A4ED2AEF3F2}" type="sibTrans" cxnId="{CE746561-138D-4721-8F21-5029E619813B}">
      <dgm:prSet/>
      <dgm:spPr/>
      <dgm:t>
        <a:bodyPr/>
        <a:lstStyle/>
        <a:p>
          <a:endParaRPr lang="en-US"/>
        </a:p>
      </dgm:t>
    </dgm:pt>
    <dgm:pt modelId="{539D29D0-BF44-485B-AE21-048C3301BBD1}">
      <dgm:prSet phldrT="[Text]"/>
      <dgm:spPr/>
      <dgm:t>
        <a:bodyPr/>
        <a:lstStyle/>
        <a:p>
          <a:r>
            <a:rPr lang="en-US" dirty="0" smtClean="0"/>
            <a:t>Ridge-based</a:t>
          </a:r>
          <a:endParaRPr lang="en-US" dirty="0"/>
        </a:p>
      </dgm:t>
    </dgm:pt>
    <dgm:pt modelId="{B3DC93D3-17EC-4FD0-A2CE-E6812ABB7858}" type="parTrans" cxnId="{4DEF24A3-2295-4E47-ADB5-6F027EA4F1F9}">
      <dgm:prSet/>
      <dgm:spPr/>
      <dgm:t>
        <a:bodyPr/>
        <a:lstStyle/>
        <a:p>
          <a:endParaRPr lang="en-US"/>
        </a:p>
      </dgm:t>
    </dgm:pt>
    <dgm:pt modelId="{69EB0359-917F-42D7-8CAF-1EAEEDB36BEA}" type="sibTrans" cxnId="{4DEF24A3-2295-4E47-ADB5-6F027EA4F1F9}">
      <dgm:prSet/>
      <dgm:spPr/>
      <dgm:t>
        <a:bodyPr/>
        <a:lstStyle/>
        <a:p>
          <a:endParaRPr lang="en-US"/>
        </a:p>
      </dgm:t>
    </dgm:pt>
    <dgm:pt modelId="{662C258B-F4F2-4538-B3E5-52000CE94685}">
      <dgm:prSet phldrT="[Text]"/>
      <dgm:spPr/>
      <dgm:t>
        <a:bodyPr/>
        <a:lstStyle/>
        <a:p>
          <a:r>
            <a:rPr lang="en-US" dirty="0" smtClean="0"/>
            <a:t>Quality-based</a:t>
          </a:r>
          <a:endParaRPr lang="en-US" dirty="0"/>
        </a:p>
      </dgm:t>
    </dgm:pt>
    <dgm:pt modelId="{B4B0FA61-8DE2-4C7A-9CF1-C24BE8AA543F}" type="parTrans" cxnId="{9FEB9FB6-86DE-4B62-BAAF-7C890F427E4E}">
      <dgm:prSet/>
      <dgm:spPr/>
      <dgm:t>
        <a:bodyPr/>
        <a:lstStyle/>
        <a:p>
          <a:endParaRPr lang="en-US"/>
        </a:p>
      </dgm:t>
    </dgm:pt>
    <dgm:pt modelId="{A1BE3AF8-0024-459B-A794-7C2E2F3E348F}" type="sibTrans" cxnId="{9FEB9FB6-86DE-4B62-BAAF-7C890F427E4E}">
      <dgm:prSet/>
      <dgm:spPr/>
      <dgm:t>
        <a:bodyPr/>
        <a:lstStyle/>
        <a:p>
          <a:endParaRPr lang="en-US"/>
        </a:p>
      </dgm:t>
    </dgm:pt>
    <dgm:pt modelId="{5B18D687-C406-4F59-ACA8-E993DE270AB5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Saliency-based</a:t>
          </a:r>
          <a:endParaRPr lang="en-US" dirty="0"/>
        </a:p>
      </dgm:t>
    </dgm:pt>
    <dgm:pt modelId="{157D8A89-D7AF-4E2A-8D07-A39509C838D2}" type="parTrans" cxnId="{3FEC9255-7A74-44B8-90A9-0569F56EE645}">
      <dgm:prSet/>
      <dgm:spPr/>
      <dgm:t>
        <a:bodyPr/>
        <a:lstStyle/>
        <a:p>
          <a:endParaRPr lang="en-US"/>
        </a:p>
      </dgm:t>
    </dgm:pt>
    <dgm:pt modelId="{57CDD01A-9974-4AD6-A42F-495861810D1F}" type="sibTrans" cxnId="{3FEC9255-7A74-44B8-90A9-0569F56EE645}">
      <dgm:prSet/>
      <dgm:spPr/>
      <dgm:t>
        <a:bodyPr/>
        <a:lstStyle/>
        <a:p>
          <a:endParaRPr lang="en-US"/>
        </a:p>
      </dgm:t>
    </dgm:pt>
    <dgm:pt modelId="{A95C2362-3191-44E5-97BB-4A8FC4009FB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Intensity</a:t>
          </a:r>
          <a:endParaRPr lang="en-US" dirty="0"/>
        </a:p>
      </dgm:t>
    </dgm:pt>
    <dgm:pt modelId="{659C9493-FB06-4F04-BD12-B105F4EA5DC0}" type="parTrans" cxnId="{53744563-ED6B-4C6E-B0B0-ADBAF383545A}">
      <dgm:prSet/>
      <dgm:spPr/>
      <dgm:t>
        <a:bodyPr/>
        <a:lstStyle/>
        <a:p>
          <a:endParaRPr lang="en-US"/>
        </a:p>
      </dgm:t>
    </dgm:pt>
    <dgm:pt modelId="{4919FF3F-3253-4590-8447-A15E39283BBC}" type="sibTrans" cxnId="{53744563-ED6B-4C6E-B0B0-ADBAF383545A}">
      <dgm:prSet/>
      <dgm:spPr/>
      <dgm:t>
        <a:bodyPr/>
        <a:lstStyle/>
        <a:p>
          <a:endParaRPr lang="en-US"/>
        </a:p>
      </dgm:t>
    </dgm:pt>
    <dgm:pt modelId="{041805F9-52BF-43A5-868A-4160DA04D646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Orientation</a:t>
          </a:r>
          <a:endParaRPr lang="en-US" dirty="0"/>
        </a:p>
      </dgm:t>
    </dgm:pt>
    <dgm:pt modelId="{155C39F7-BA64-4E0A-93F2-474919A1744A}" type="parTrans" cxnId="{440C92FF-7112-409F-BCF6-6B21CFFF6042}">
      <dgm:prSet/>
      <dgm:spPr/>
      <dgm:t>
        <a:bodyPr/>
        <a:lstStyle/>
        <a:p>
          <a:endParaRPr lang="en-US"/>
        </a:p>
      </dgm:t>
    </dgm:pt>
    <dgm:pt modelId="{3F0D332A-8CD0-4C1C-B1F5-0CFCAF881488}" type="sibTrans" cxnId="{440C92FF-7112-409F-BCF6-6B21CFFF6042}">
      <dgm:prSet/>
      <dgm:spPr/>
      <dgm:t>
        <a:bodyPr/>
        <a:lstStyle/>
        <a:p>
          <a:endParaRPr lang="en-US"/>
        </a:p>
      </dgm:t>
    </dgm:pt>
    <dgm:pt modelId="{79971DE4-C24B-4B86-81A8-AF021A992299}">
      <dgm:prSet/>
      <dgm:spPr/>
      <dgm:t>
        <a:bodyPr/>
        <a:lstStyle/>
        <a:p>
          <a:r>
            <a:rPr lang="en-US" dirty="0" smtClean="0"/>
            <a:t>Difference of means</a:t>
          </a:r>
          <a:endParaRPr lang="en-US" dirty="0"/>
        </a:p>
      </dgm:t>
    </dgm:pt>
    <dgm:pt modelId="{EA229DCA-D1AA-4259-A9CA-02FDA297AAF0}" type="parTrans" cxnId="{1D4246EA-6B0C-46CF-9038-0424A5CF204A}">
      <dgm:prSet/>
      <dgm:spPr/>
      <dgm:t>
        <a:bodyPr/>
        <a:lstStyle/>
        <a:p>
          <a:endParaRPr lang="en-US"/>
        </a:p>
      </dgm:t>
    </dgm:pt>
    <dgm:pt modelId="{CEF2B6B0-EC27-4B82-98F0-5895E9320E5F}" type="sibTrans" cxnId="{1D4246EA-6B0C-46CF-9038-0424A5CF204A}">
      <dgm:prSet/>
      <dgm:spPr/>
      <dgm:t>
        <a:bodyPr/>
        <a:lstStyle/>
        <a:p>
          <a:endParaRPr lang="en-US"/>
        </a:p>
      </dgm:t>
    </dgm:pt>
    <dgm:pt modelId="{F1E36F5E-F3FC-4C70-A648-FDC2044FF045}">
      <dgm:prSet/>
      <dgm:spPr/>
      <dgm:t>
        <a:bodyPr/>
        <a:lstStyle/>
        <a:p>
          <a:r>
            <a:rPr lang="en-US" dirty="0" smtClean="0"/>
            <a:t>Variance</a:t>
          </a:r>
          <a:endParaRPr lang="en-US" dirty="0"/>
        </a:p>
      </dgm:t>
    </dgm:pt>
    <dgm:pt modelId="{3D615FC6-D7FD-4230-A7EF-543871654A07}" type="parTrans" cxnId="{F1024D2F-1B73-42B4-9645-4975639A1282}">
      <dgm:prSet/>
      <dgm:spPr/>
      <dgm:t>
        <a:bodyPr/>
        <a:lstStyle/>
        <a:p>
          <a:endParaRPr lang="en-US"/>
        </a:p>
      </dgm:t>
    </dgm:pt>
    <dgm:pt modelId="{00DBF8A2-D895-4AA5-81F2-F30C92704B88}" type="sibTrans" cxnId="{F1024D2F-1B73-42B4-9645-4975639A1282}">
      <dgm:prSet/>
      <dgm:spPr/>
      <dgm:t>
        <a:bodyPr/>
        <a:lstStyle/>
        <a:p>
          <a:endParaRPr lang="en-US"/>
        </a:p>
      </dgm:t>
    </dgm:pt>
    <dgm:pt modelId="{DB22846C-F66C-42B8-8389-9A1316F18BA5}">
      <dgm:prSet/>
      <dgm:spPr/>
      <dgm:t>
        <a:bodyPr/>
        <a:lstStyle/>
        <a:p>
          <a:r>
            <a:rPr lang="en-US" dirty="0" smtClean="0"/>
            <a:t>Ridge cluster</a:t>
          </a:r>
          <a:endParaRPr lang="en-US" dirty="0"/>
        </a:p>
      </dgm:t>
    </dgm:pt>
    <dgm:pt modelId="{8D5CC515-AC80-46DF-BE5B-762EDEB4DD22}" type="parTrans" cxnId="{E97A3958-A470-4463-A1DA-C28B6016B3B1}">
      <dgm:prSet/>
      <dgm:spPr/>
      <dgm:t>
        <a:bodyPr/>
        <a:lstStyle/>
        <a:p>
          <a:endParaRPr lang="en-US"/>
        </a:p>
      </dgm:t>
    </dgm:pt>
    <dgm:pt modelId="{280F2202-4EB5-42C3-9825-9FE1DAD86AA7}" type="sibTrans" cxnId="{E97A3958-A470-4463-A1DA-C28B6016B3B1}">
      <dgm:prSet/>
      <dgm:spPr/>
      <dgm:t>
        <a:bodyPr/>
        <a:lstStyle/>
        <a:p>
          <a:endParaRPr lang="en-US"/>
        </a:p>
      </dgm:t>
    </dgm:pt>
    <dgm:pt modelId="{9DD59816-441A-4E4E-B170-BE95440EF9D4}">
      <dgm:prSet/>
      <dgm:spPr/>
      <dgm:t>
        <a:bodyPr/>
        <a:lstStyle/>
        <a:p>
          <a:r>
            <a:rPr lang="en-US" dirty="0" smtClean="0"/>
            <a:t>Ridge orientation</a:t>
          </a:r>
          <a:endParaRPr lang="en-US" dirty="0"/>
        </a:p>
      </dgm:t>
    </dgm:pt>
    <dgm:pt modelId="{D5CA29D9-1B92-4ECF-A29D-DBC9BEC6674D}" type="parTrans" cxnId="{DFF2D7A6-C7CC-43F5-BE0F-73D2BAFC6411}">
      <dgm:prSet/>
      <dgm:spPr/>
      <dgm:t>
        <a:bodyPr/>
        <a:lstStyle/>
        <a:p>
          <a:endParaRPr lang="en-US"/>
        </a:p>
      </dgm:t>
    </dgm:pt>
    <dgm:pt modelId="{7A2F99B2-DBA1-4E85-BB5E-7FB76FFA08F3}" type="sibTrans" cxnId="{DFF2D7A6-C7CC-43F5-BE0F-73D2BAFC6411}">
      <dgm:prSet/>
      <dgm:spPr/>
      <dgm:t>
        <a:bodyPr/>
        <a:lstStyle/>
        <a:p>
          <a:endParaRPr lang="en-US"/>
        </a:p>
      </dgm:t>
    </dgm:pt>
    <dgm:pt modelId="{DB7D2F02-4FFB-4EE4-AEC7-ED92B3B4CA58}">
      <dgm:prSet/>
      <dgm:spPr/>
      <dgm:t>
        <a:bodyPr/>
        <a:lstStyle/>
        <a:p>
          <a:r>
            <a:rPr lang="en-US" dirty="0" smtClean="0"/>
            <a:t>Squared gradient</a:t>
          </a:r>
          <a:endParaRPr lang="en-US" dirty="0"/>
        </a:p>
      </dgm:t>
    </dgm:pt>
    <dgm:pt modelId="{DF08E600-0C62-47C8-88FD-0637C6BCC39A}" type="parTrans" cxnId="{83BCFA6E-47E5-4994-8099-FED3CAEB6AFD}">
      <dgm:prSet/>
      <dgm:spPr/>
      <dgm:t>
        <a:bodyPr/>
        <a:lstStyle/>
        <a:p>
          <a:endParaRPr lang="en-US"/>
        </a:p>
      </dgm:t>
    </dgm:pt>
    <dgm:pt modelId="{B6250231-C259-47A4-B7FF-874C2EF8B907}" type="sibTrans" cxnId="{83BCFA6E-47E5-4994-8099-FED3CAEB6AFD}">
      <dgm:prSet/>
      <dgm:spPr/>
      <dgm:t>
        <a:bodyPr/>
        <a:lstStyle/>
        <a:p>
          <a:endParaRPr lang="en-US"/>
        </a:p>
      </dgm:t>
    </dgm:pt>
    <dgm:pt modelId="{E5689BBA-12F9-4BAA-82B3-E4BB08104FFF}">
      <dgm:prSet/>
      <dgm:spPr/>
      <dgm:t>
        <a:bodyPr/>
        <a:lstStyle/>
        <a:p>
          <a:r>
            <a:rPr lang="en-US" dirty="0" smtClean="0"/>
            <a:t>Variance of gradient</a:t>
          </a:r>
          <a:endParaRPr lang="en-US" dirty="0"/>
        </a:p>
      </dgm:t>
    </dgm:pt>
    <dgm:pt modelId="{3B6DFD12-10E5-424C-BAFB-BBD3646DA6CB}" type="parTrans" cxnId="{2B9BD4E5-528B-4521-80AC-311BF6254EE4}">
      <dgm:prSet/>
      <dgm:spPr/>
      <dgm:t>
        <a:bodyPr/>
        <a:lstStyle/>
        <a:p>
          <a:endParaRPr lang="en-US"/>
        </a:p>
      </dgm:t>
    </dgm:pt>
    <dgm:pt modelId="{187CB78F-8172-43B7-9579-E942BB919506}" type="sibTrans" cxnId="{2B9BD4E5-528B-4521-80AC-311BF6254EE4}">
      <dgm:prSet/>
      <dgm:spPr/>
      <dgm:t>
        <a:bodyPr/>
        <a:lstStyle/>
        <a:p>
          <a:endParaRPr lang="en-US"/>
        </a:p>
      </dgm:t>
    </dgm:pt>
    <dgm:pt modelId="{DB8BD79F-B1D7-4228-8093-731D3EB01E3D}">
      <dgm:prSet/>
      <dgm:spPr/>
      <dgm:t>
        <a:bodyPr/>
        <a:lstStyle/>
        <a:p>
          <a:r>
            <a:rPr lang="en-US" dirty="0" smtClean="0"/>
            <a:t>Symmetry pattern</a:t>
          </a:r>
          <a:endParaRPr lang="en-US" dirty="0"/>
        </a:p>
      </dgm:t>
    </dgm:pt>
    <dgm:pt modelId="{749244E0-B915-4B97-BD7E-171A20D71E4A}" type="parTrans" cxnId="{1C0613CE-A806-4356-9B42-76F4571ED9C7}">
      <dgm:prSet/>
      <dgm:spPr/>
      <dgm:t>
        <a:bodyPr/>
        <a:lstStyle/>
        <a:p>
          <a:endParaRPr lang="en-US"/>
        </a:p>
      </dgm:t>
    </dgm:pt>
    <dgm:pt modelId="{9C9A9FF4-1BB5-47D4-8CD5-80EAE371DD5A}" type="sibTrans" cxnId="{1C0613CE-A806-4356-9B42-76F4571ED9C7}">
      <dgm:prSet/>
      <dgm:spPr/>
      <dgm:t>
        <a:bodyPr/>
        <a:lstStyle/>
        <a:p>
          <a:endParaRPr lang="en-US"/>
        </a:p>
      </dgm:t>
    </dgm:pt>
    <dgm:pt modelId="{4B274DFB-CED3-426A-8766-1DFCBB536A04}">
      <dgm:prSet/>
      <dgm:spPr/>
      <dgm:t>
        <a:bodyPr/>
        <a:lstStyle/>
        <a:p>
          <a:r>
            <a:rPr lang="en-US" dirty="0" smtClean="0"/>
            <a:t>Ridge distance</a:t>
          </a:r>
          <a:endParaRPr lang="en-US" dirty="0"/>
        </a:p>
      </dgm:t>
    </dgm:pt>
    <dgm:pt modelId="{303CB7E7-FC53-4723-977E-117105F143ED}" type="parTrans" cxnId="{E86E1408-D160-493F-8223-FE83AD86A9FC}">
      <dgm:prSet/>
      <dgm:spPr/>
      <dgm:t>
        <a:bodyPr/>
        <a:lstStyle/>
        <a:p>
          <a:endParaRPr lang="en-US"/>
        </a:p>
      </dgm:t>
    </dgm:pt>
    <dgm:pt modelId="{C14FF29E-523D-432C-A415-C22CA1EAB6AB}" type="sibTrans" cxnId="{E86E1408-D160-493F-8223-FE83AD86A9FC}">
      <dgm:prSet/>
      <dgm:spPr/>
      <dgm:t>
        <a:bodyPr/>
        <a:lstStyle/>
        <a:p>
          <a:endParaRPr lang="en-US"/>
        </a:p>
      </dgm:t>
    </dgm:pt>
    <dgm:pt modelId="{EC44512E-C59F-43C3-BA58-B418F45880FE}">
      <dgm:prSet/>
      <dgm:spPr/>
      <dgm:t>
        <a:bodyPr/>
        <a:lstStyle/>
        <a:p>
          <a:r>
            <a:rPr lang="en-US" dirty="0" smtClean="0"/>
            <a:t>Variance of peak ridge height</a:t>
          </a:r>
          <a:endParaRPr lang="en-US" dirty="0"/>
        </a:p>
      </dgm:t>
    </dgm:pt>
    <dgm:pt modelId="{DA27DF55-58C8-4E70-98BD-7F851F520742}" type="parTrans" cxnId="{3704337A-EF8E-4E0A-B134-9A3203DB41BD}">
      <dgm:prSet/>
      <dgm:spPr/>
      <dgm:t>
        <a:bodyPr/>
        <a:lstStyle/>
        <a:p>
          <a:endParaRPr lang="en-US"/>
        </a:p>
      </dgm:t>
    </dgm:pt>
    <dgm:pt modelId="{1C8E732E-2609-4955-9D06-40B2C72BB5BA}" type="sibTrans" cxnId="{3704337A-EF8E-4E0A-B134-9A3203DB41BD}">
      <dgm:prSet/>
      <dgm:spPr/>
      <dgm:t>
        <a:bodyPr/>
        <a:lstStyle/>
        <a:p>
          <a:endParaRPr lang="en-US"/>
        </a:p>
      </dgm:t>
    </dgm:pt>
    <dgm:pt modelId="{FC43516D-E570-428D-8ADF-BA68644B3A4B}">
      <dgm:prSet/>
      <dgm:spPr/>
      <dgm:t>
        <a:bodyPr/>
        <a:lstStyle/>
        <a:p>
          <a:r>
            <a:rPr lang="en-US" dirty="0" smtClean="0"/>
            <a:t>Ridge frequency</a:t>
          </a:r>
          <a:endParaRPr lang="en-US" dirty="0"/>
        </a:p>
      </dgm:t>
    </dgm:pt>
    <dgm:pt modelId="{F8AEB638-18B9-4DA4-B21E-E8CACC466ADE}" type="parTrans" cxnId="{D3538EAA-509E-49D1-8AA7-231A4F752F31}">
      <dgm:prSet/>
      <dgm:spPr/>
      <dgm:t>
        <a:bodyPr/>
        <a:lstStyle/>
        <a:p>
          <a:endParaRPr lang="en-US"/>
        </a:p>
      </dgm:t>
    </dgm:pt>
    <dgm:pt modelId="{AD1D204A-78A4-49DB-A1E5-35BB7AFD949B}" type="sibTrans" cxnId="{D3538EAA-509E-49D1-8AA7-231A4F752F31}">
      <dgm:prSet/>
      <dgm:spPr/>
      <dgm:t>
        <a:bodyPr/>
        <a:lstStyle/>
        <a:p>
          <a:endParaRPr lang="en-US"/>
        </a:p>
      </dgm:t>
    </dgm:pt>
    <dgm:pt modelId="{A2CE1FF7-9A82-4795-BD48-33FA39F3C243}">
      <dgm:prSet/>
      <dgm:spPr/>
      <dgm:t>
        <a:bodyPr/>
        <a:lstStyle/>
        <a:p>
          <a:r>
            <a:rPr lang="en-US" dirty="0" smtClean="0"/>
            <a:t>Angular bandwidth</a:t>
          </a:r>
          <a:endParaRPr lang="en-US" dirty="0"/>
        </a:p>
      </dgm:t>
    </dgm:pt>
    <dgm:pt modelId="{D15F22DC-417C-4517-A462-A321F25CE74B}" type="parTrans" cxnId="{2682DA73-2851-4AA6-8672-AAD9CBC57860}">
      <dgm:prSet/>
      <dgm:spPr/>
      <dgm:t>
        <a:bodyPr/>
        <a:lstStyle/>
        <a:p>
          <a:endParaRPr lang="en-US"/>
        </a:p>
      </dgm:t>
    </dgm:pt>
    <dgm:pt modelId="{523F2351-6709-4924-96FE-8FED02087E8A}" type="sibTrans" cxnId="{2682DA73-2851-4AA6-8672-AAD9CBC57860}">
      <dgm:prSet/>
      <dgm:spPr/>
      <dgm:t>
        <a:bodyPr/>
        <a:lstStyle/>
        <a:p>
          <a:endParaRPr lang="en-US"/>
        </a:p>
      </dgm:t>
    </dgm:pt>
    <dgm:pt modelId="{676CE5AF-2124-4D4B-AC18-AFC8EE517D3F}">
      <dgm:prSet/>
      <dgm:spPr/>
      <dgm:t>
        <a:bodyPr/>
        <a:lstStyle/>
        <a:p>
          <a:r>
            <a:rPr lang="en-US" dirty="0" smtClean="0"/>
            <a:t>Ridge energy</a:t>
          </a:r>
          <a:endParaRPr lang="en-US" dirty="0"/>
        </a:p>
      </dgm:t>
    </dgm:pt>
    <dgm:pt modelId="{1DFDA5C5-9531-477F-AACA-24118EA06B48}" type="parTrans" cxnId="{F122F7CC-4ABF-4DA9-988B-0371DE86B45E}">
      <dgm:prSet/>
      <dgm:spPr/>
      <dgm:t>
        <a:bodyPr/>
        <a:lstStyle/>
        <a:p>
          <a:endParaRPr lang="en-US"/>
        </a:p>
      </dgm:t>
    </dgm:pt>
    <dgm:pt modelId="{35ECC340-9202-44E7-BC50-D2A4B59E4572}" type="sibTrans" cxnId="{F122F7CC-4ABF-4DA9-988B-0371DE86B45E}">
      <dgm:prSet/>
      <dgm:spPr/>
      <dgm:t>
        <a:bodyPr/>
        <a:lstStyle/>
        <a:p>
          <a:endParaRPr lang="en-US"/>
        </a:p>
      </dgm:t>
    </dgm:pt>
    <dgm:pt modelId="{34F1529B-AB90-4118-A1A0-572D21C4430B}">
      <dgm:prSet/>
      <dgm:spPr/>
      <dgm:t>
        <a:bodyPr/>
        <a:lstStyle/>
        <a:p>
          <a:r>
            <a:rPr lang="en-US" dirty="0" smtClean="0"/>
            <a:t>Ridge cluster energy</a:t>
          </a:r>
          <a:endParaRPr lang="en-US" dirty="0"/>
        </a:p>
      </dgm:t>
    </dgm:pt>
    <dgm:pt modelId="{B1AE8E03-9B24-4E35-9B8F-4A1AD571BC9E}" type="parTrans" cxnId="{051E623D-BF2B-4015-9F88-13DB62B13189}">
      <dgm:prSet/>
      <dgm:spPr/>
      <dgm:t>
        <a:bodyPr/>
        <a:lstStyle/>
        <a:p>
          <a:endParaRPr lang="en-US"/>
        </a:p>
      </dgm:t>
    </dgm:pt>
    <dgm:pt modelId="{70D9124F-CFBB-4AE3-9163-AACEEE770D46}" type="sibTrans" cxnId="{051E623D-BF2B-4015-9F88-13DB62B13189}">
      <dgm:prSet/>
      <dgm:spPr/>
      <dgm:t>
        <a:bodyPr/>
        <a:lstStyle/>
        <a:p>
          <a:endParaRPr lang="en-US"/>
        </a:p>
      </dgm:t>
    </dgm:pt>
    <dgm:pt modelId="{BE688969-D193-4263-9B85-61D4FAC200D7}">
      <dgm:prSet/>
      <dgm:spPr/>
      <dgm:t>
        <a:bodyPr/>
        <a:lstStyle/>
        <a:p>
          <a:r>
            <a:rPr lang="en-US" dirty="0" smtClean="0"/>
            <a:t>Ridge continuity</a:t>
          </a:r>
          <a:endParaRPr lang="en-US" dirty="0"/>
        </a:p>
      </dgm:t>
    </dgm:pt>
    <dgm:pt modelId="{653D78E9-EC56-40D9-9582-0569A710FFD9}" type="parTrans" cxnId="{EB5A71A8-9CA4-49E6-96E3-29D64332B54B}">
      <dgm:prSet/>
      <dgm:spPr/>
      <dgm:t>
        <a:bodyPr/>
        <a:lstStyle/>
        <a:p>
          <a:endParaRPr lang="en-US"/>
        </a:p>
      </dgm:t>
    </dgm:pt>
    <dgm:pt modelId="{7BDECDF8-BC79-4DCE-96B4-26C440D0060C}" type="sibTrans" cxnId="{EB5A71A8-9CA4-49E6-96E3-29D64332B54B}">
      <dgm:prSet/>
      <dgm:spPr/>
      <dgm:t>
        <a:bodyPr/>
        <a:lstStyle/>
        <a:p>
          <a:endParaRPr lang="en-US"/>
        </a:p>
      </dgm:t>
    </dgm:pt>
    <dgm:pt modelId="{EB0C9FDE-26FE-4C41-A19A-8D5B35B0E024}">
      <dgm:prSet/>
      <dgm:spPr/>
      <dgm:t>
        <a:bodyPr/>
        <a:lstStyle/>
        <a:p>
          <a:r>
            <a:rPr lang="en-US" dirty="0" smtClean="0"/>
            <a:t>Ridge clarity</a:t>
          </a:r>
          <a:endParaRPr lang="en-US" dirty="0"/>
        </a:p>
      </dgm:t>
    </dgm:pt>
    <dgm:pt modelId="{4A9B70B2-204C-43FD-BAB3-C1D5DEFD5A55}" type="parTrans" cxnId="{D9516496-9195-48DA-B55B-47B6CA2AF4F7}">
      <dgm:prSet/>
      <dgm:spPr/>
      <dgm:t>
        <a:bodyPr/>
        <a:lstStyle/>
        <a:p>
          <a:endParaRPr lang="en-US"/>
        </a:p>
      </dgm:t>
    </dgm:pt>
    <dgm:pt modelId="{626204BC-36B2-4A2C-8C0D-846AA624C0B5}" type="sibTrans" cxnId="{D9516496-9195-48DA-B55B-47B6CA2AF4F7}">
      <dgm:prSet/>
      <dgm:spPr/>
      <dgm:t>
        <a:bodyPr/>
        <a:lstStyle/>
        <a:p>
          <a:endParaRPr lang="en-US"/>
        </a:p>
      </dgm:t>
    </dgm:pt>
    <dgm:pt modelId="{F24C99A6-5A51-4F7B-99E8-16150315814C}" type="pres">
      <dgm:prSet presAssocID="{BE4DA81F-8BF4-4F24-A488-DAAC84500A5A}" presName="diagram" presStyleCnt="0">
        <dgm:presLayoutVars>
          <dgm:dir/>
          <dgm:animLvl val="lvl"/>
          <dgm:resizeHandles val="exact"/>
        </dgm:presLayoutVars>
      </dgm:prSet>
      <dgm:spPr/>
    </dgm:pt>
    <dgm:pt modelId="{2080EC56-38F9-4CA9-8474-DF2D849296E9}" type="pres">
      <dgm:prSet presAssocID="{7DF78DE7-8ECD-465D-9979-3B367513FDDE}" presName="compNode" presStyleCnt="0"/>
      <dgm:spPr/>
    </dgm:pt>
    <dgm:pt modelId="{5C169FA1-946D-419C-9B9C-FE2E85657CDC}" type="pres">
      <dgm:prSet presAssocID="{7DF78DE7-8ECD-465D-9979-3B367513FDDE}" presName="childRec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653275-E0B5-48BB-A629-11511FBFB0E3}" type="pres">
      <dgm:prSet presAssocID="{7DF78DE7-8ECD-465D-9979-3B367513FDDE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67F32-3185-44D6-BEC3-9FDF093B3CBC}" type="pres">
      <dgm:prSet presAssocID="{7DF78DE7-8ECD-465D-9979-3B367513FDDE}" presName="parentRect" presStyleLbl="alignNode1" presStyleIdx="0" presStyleCnt="5"/>
      <dgm:spPr/>
      <dgm:t>
        <a:bodyPr/>
        <a:lstStyle/>
        <a:p>
          <a:endParaRPr lang="en-US"/>
        </a:p>
      </dgm:t>
    </dgm:pt>
    <dgm:pt modelId="{E3A47B84-A13A-41E0-B83B-AB2127E3E71B}" type="pres">
      <dgm:prSet presAssocID="{7DF78DE7-8ECD-465D-9979-3B367513FDDE}" presName="adorn" presStyleLbl="fgAccFollowNode1" presStyleIdx="0" presStyleCnt="5"/>
      <dgm:spPr/>
    </dgm:pt>
    <dgm:pt modelId="{B72017A1-AD1E-4B5E-BF68-D9681A2A7B35}" type="pres">
      <dgm:prSet presAssocID="{C09B9185-AB38-4521-8A22-04697AF8AA8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0C506F5-3229-4C4C-B6D3-2AE6AD62317A}" type="pres">
      <dgm:prSet presAssocID="{43F606CC-47AB-47D1-AC7E-FA34E12F51A1}" presName="compNode" presStyleCnt="0"/>
      <dgm:spPr/>
    </dgm:pt>
    <dgm:pt modelId="{8E806C13-6608-4E39-A0C3-D41DA4654BA4}" type="pres">
      <dgm:prSet presAssocID="{43F606CC-47AB-47D1-AC7E-FA34E12F51A1}" presName="childRec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E76023-3DA8-4900-99B4-08B61E57EE37}" type="pres">
      <dgm:prSet presAssocID="{43F606CC-47AB-47D1-AC7E-FA34E12F51A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25F4E-AA0A-479C-98FB-30A7528718F7}" type="pres">
      <dgm:prSet presAssocID="{43F606CC-47AB-47D1-AC7E-FA34E12F51A1}" presName="parentRect" presStyleLbl="alignNode1" presStyleIdx="1" presStyleCnt="5"/>
      <dgm:spPr/>
      <dgm:t>
        <a:bodyPr/>
        <a:lstStyle/>
        <a:p>
          <a:endParaRPr lang="en-US"/>
        </a:p>
      </dgm:t>
    </dgm:pt>
    <dgm:pt modelId="{84390A72-A428-4D0D-AE88-FD95047AE17A}" type="pres">
      <dgm:prSet presAssocID="{43F606CC-47AB-47D1-AC7E-FA34E12F51A1}" presName="adorn" presStyleLbl="fgAccFollowNode1" presStyleIdx="1" presStyleCnt="5"/>
      <dgm:spPr/>
    </dgm:pt>
    <dgm:pt modelId="{D45AB4CA-3CD5-4AB3-BD56-3726095FFD69}" type="pres">
      <dgm:prSet presAssocID="{7B5D0229-1786-4C46-A426-0A4ED2AEF3F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C85D4A-25ED-4C89-A781-C5A420941ED7}" type="pres">
      <dgm:prSet presAssocID="{539D29D0-BF44-485B-AE21-048C3301BBD1}" presName="compNode" presStyleCnt="0"/>
      <dgm:spPr/>
    </dgm:pt>
    <dgm:pt modelId="{CE30F016-1827-4112-A634-B805236B4D3E}" type="pres">
      <dgm:prSet presAssocID="{539D29D0-BF44-485B-AE21-048C3301BBD1}" presName="childRec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2B66B1-6E69-4EF6-B8E8-05F43BDEA521}" type="pres">
      <dgm:prSet presAssocID="{539D29D0-BF44-485B-AE21-048C3301BB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39BD2C-578B-421A-AD49-76670DE1C1F6}" type="pres">
      <dgm:prSet presAssocID="{539D29D0-BF44-485B-AE21-048C3301BBD1}" presName="parentRect" presStyleLbl="alignNode1" presStyleIdx="2" presStyleCnt="5"/>
      <dgm:spPr/>
      <dgm:t>
        <a:bodyPr/>
        <a:lstStyle/>
        <a:p>
          <a:endParaRPr lang="en-US"/>
        </a:p>
      </dgm:t>
    </dgm:pt>
    <dgm:pt modelId="{639FD585-3A0D-4463-A335-B85B70F9AC6A}" type="pres">
      <dgm:prSet presAssocID="{539D29D0-BF44-485B-AE21-048C3301BBD1}" presName="adorn" presStyleLbl="fgAccFollowNode1" presStyleIdx="2" presStyleCnt="5"/>
      <dgm:spPr/>
    </dgm:pt>
    <dgm:pt modelId="{84692404-1399-4C3B-AAF5-8EFA589AF6EA}" type="pres">
      <dgm:prSet presAssocID="{69EB0359-917F-42D7-8CAF-1EAEEDB36BE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19AE3E1-53F3-4E01-8EB3-184060125024}" type="pres">
      <dgm:prSet presAssocID="{662C258B-F4F2-4538-B3E5-52000CE94685}" presName="compNode" presStyleCnt="0"/>
      <dgm:spPr/>
    </dgm:pt>
    <dgm:pt modelId="{A683AC59-4ACB-4A0A-B2DE-F351DA3264C8}" type="pres">
      <dgm:prSet presAssocID="{662C258B-F4F2-4538-B3E5-52000CE94685}" presName="childRec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C4CED6-415E-4BBB-91F3-32F83EC0AD9E}" type="pres">
      <dgm:prSet presAssocID="{662C258B-F4F2-4538-B3E5-52000CE9468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C4B493-C686-4737-9735-FBE09EF0F23E}" type="pres">
      <dgm:prSet presAssocID="{662C258B-F4F2-4538-B3E5-52000CE94685}" presName="parentRect" presStyleLbl="alignNode1" presStyleIdx="3" presStyleCnt="5"/>
      <dgm:spPr/>
      <dgm:t>
        <a:bodyPr/>
        <a:lstStyle/>
        <a:p>
          <a:endParaRPr lang="en-US"/>
        </a:p>
      </dgm:t>
    </dgm:pt>
    <dgm:pt modelId="{EAB04FD9-FA03-42EF-8CC4-D0CCB2D99479}" type="pres">
      <dgm:prSet presAssocID="{662C258B-F4F2-4538-B3E5-52000CE94685}" presName="adorn" presStyleLbl="fgAccFollowNode1" presStyleIdx="3" presStyleCnt="5"/>
      <dgm:spPr/>
    </dgm:pt>
    <dgm:pt modelId="{0CDF9ED1-AC5E-4337-B02D-EDA39779D53B}" type="pres">
      <dgm:prSet presAssocID="{A1BE3AF8-0024-459B-A794-7C2E2F3E348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9F2A7ED-4141-4DB6-B772-15131108342D}" type="pres">
      <dgm:prSet presAssocID="{5B18D687-C406-4F59-ACA8-E993DE270AB5}" presName="compNode" presStyleCnt="0"/>
      <dgm:spPr/>
    </dgm:pt>
    <dgm:pt modelId="{AE059E1A-D7AA-4D77-A12F-C5D7BE0AC2A7}" type="pres">
      <dgm:prSet presAssocID="{5B18D687-C406-4F59-ACA8-E993DE270AB5}" presName="childRec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0BAE9-1B71-419A-BCA7-B63DF1BF364C}" type="pres">
      <dgm:prSet presAssocID="{5B18D687-C406-4F59-ACA8-E993DE270AB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92B83-4570-4566-A67A-A45AC157E0A6}" type="pres">
      <dgm:prSet presAssocID="{5B18D687-C406-4F59-ACA8-E993DE270AB5}" presName="parentRect" presStyleLbl="alignNode1" presStyleIdx="4" presStyleCnt="5"/>
      <dgm:spPr/>
      <dgm:t>
        <a:bodyPr/>
        <a:lstStyle/>
        <a:p>
          <a:endParaRPr lang="en-US"/>
        </a:p>
      </dgm:t>
    </dgm:pt>
    <dgm:pt modelId="{0E054096-73D3-4319-881C-F9D79F02A64B}" type="pres">
      <dgm:prSet presAssocID="{5B18D687-C406-4F59-ACA8-E993DE270AB5}" presName="adorn" presStyleLbl="fgAccFollowNode1" presStyleIdx="4" presStyleCnt="5"/>
      <dgm:spPr/>
    </dgm:pt>
  </dgm:ptLst>
  <dgm:cxnLst>
    <dgm:cxn modelId="{3704337A-EF8E-4E0A-B134-9A3203DB41BD}" srcId="{539D29D0-BF44-485B-AE21-048C3301BBD1}" destId="{EC44512E-C59F-43C3-BA58-B418F45880FE}" srcOrd="1" destOrd="0" parTransId="{DA27DF55-58C8-4E70-98BD-7F851F520742}" sibTransId="{1C8E732E-2609-4955-9D06-40B2C72BB5BA}"/>
    <dgm:cxn modelId="{8E527F08-A070-254D-A4C9-F8C29C391820}" type="presOf" srcId="{676CE5AF-2124-4D4B-AC18-AFC8EE517D3F}" destId="{A683AC59-4ACB-4A0A-B2DE-F351DA3264C8}" srcOrd="0" destOrd="0" presId="urn:microsoft.com/office/officeart/2005/8/layout/bList2#3"/>
    <dgm:cxn modelId="{E86E1408-D160-493F-8223-FE83AD86A9FC}" srcId="{539D29D0-BF44-485B-AE21-048C3301BBD1}" destId="{4B274DFB-CED3-426A-8766-1DFCBB536A04}" srcOrd="0" destOrd="0" parTransId="{303CB7E7-FC53-4723-977E-117105F143ED}" sibTransId="{C14FF29E-523D-432C-A415-C22CA1EAB6AB}"/>
    <dgm:cxn modelId="{5113F6A9-E145-2747-AB70-02DB8EB73B3B}" type="presOf" srcId="{4B274DFB-CED3-426A-8766-1DFCBB536A04}" destId="{CE30F016-1827-4112-A634-B805236B4D3E}" srcOrd="0" destOrd="0" presId="urn:microsoft.com/office/officeart/2005/8/layout/bList2#3"/>
    <dgm:cxn modelId="{30F1E40E-ACB0-AC4F-BE3D-4AF31A8165E9}" type="presOf" srcId="{EC44512E-C59F-43C3-BA58-B418F45880FE}" destId="{CE30F016-1827-4112-A634-B805236B4D3E}" srcOrd="0" destOrd="1" presId="urn:microsoft.com/office/officeart/2005/8/layout/bList2#3"/>
    <dgm:cxn modelId="{E97A3958-A470-4463-A1DA-C28B6016B3B1}" srcId="{7DF78DE7-8ECD-465D-9979-3B367513FDDE}" destId="{DB22846C-F66C-42B8-8389-9A1316F18BA5}" srcOrd="2" destOrd="0" parTransId="{8D5CC515-AC80-46DF-BE5B-762EDEB4DD22}" sibTransId="{280F2202-4EB5-42C3-9825-9FE1DAD86AA7}"/>
    <dgm:cxn modelId="{2B9BD4E5-528B-4521-80AC-311BF6254EE4}" srcId="{43F606CC-47AB-47D1-AC7E-FA34E12F51A1}" destId="{E5689BBA-12F9-4BAA-82B3-E4BB08104FFF}" srcOrd="2" destOrd="0" parTransId="{3B6DFD12-10E5-424C-BAFB-BBD3646DA6CB}" sibTransId="{187CB78F-8172-43B7-9579-E942BB919506}"/>
    <dgm:cxn modelId="{DFF2D7A6-C7CC-43F5-BE0F-73D2BAFC6411}" srcId="{43F606CC-47AB-47D1-AC7E-FA34E12F51A1}" destId="{9DD59816-441A-4E4E-B170-BE95440EF9D4}" srcOrd="0" destOrd="0" parTransId="{D5CA29D9-1B92-4ECF-A29D-DBC9BEC6674D}" sibTransId="{7A2F99B2-DBA1-4E85-BB5E-7FB76FFA08F3}"/>
    <dgm:cxn modelId="{051E623D-BF2B-4015-9F88-13DB62B13189}" srcId="{662C258B-F4F2-4538-B3E5-52000CE94685}" destId="{34F1529B-AB90-4118-A1A0-572D21C4430B}" srcOrd="1" destOrd="0" parTransId="{B1AE8E03-9B24-4E35-9B8F-4A1AD571BC9E}" sibTransId="{70D9124F-CFBB-4AE3-9163-AACEEE770D46}"/>
    <dgm:cxn modelId="{D3538EAA-509E-49D1-8AA7-231A4F752F31}" srcId="{539D29D0-BF44-485B-AE21-048C3301BBD1}" destId="{FC43516D-E570-428D-8ADF-BA68644B3A4B}" srcOrd="2" destOrd="0" parTransId="{F8AEB638-18B9-4DA4-B21E-E8CACC466ADE}" sibTransId="{AD1D204A-78A4-49DB-A1E5-35BB7AFD949B}"/>
    <dgm:cxn modelId="{D099A4DF-876E-6C49-8B46-535153CDE929}" type="presOf" srcId="{BE4DA81F-8BF4-4F24-A488-DAAC84500A5A}" destId="{F24C99A6-5A51-4F7B-99E8-16150315814C}" srcOrd="0" destOrd="0" presId="urn:microsoft.com/office/officeart/2005/8/layout/bList2#3"/>
    <dgm:cxn modelId="{737D1ECB-E719-4647-84D3-F06D2F8B4B9D}" type="presOf" srcId="{43F606CC-47AB-47D1-AC7E-FA34E12F51A1}" destId="{9DE76023-3DA8-4900-99B4-08B61E57EE37}" srcOrd="0" destOrd="0" presId="urn:microsoft.com/office/officeart/2005/8/layout/bList2#3"/>
    <dgm:cxn modelId="{F129200C-1478-864D-9F9F-FB1CFC707BCB}" type="presOf" srcId="{C09B9185-AB38-4521-8A22-04697AF8AA87}" destId="{B72017A1-AD1E-4B5E-BF68-D9681A2A7B35}" srcOrd="0" destOrd="0" presId="urn:microsoft.com/office/officeart/2005/8/layout/bList2#3"/>
    <dgm:cxn modelId="{99682776-ACC1-4542-AD63-CCFA1AE089A9}" type="presOf" srcId="{9DD59816-441A-4E4E-B170-BE95440EF9D4}" destId="{8E806C13-6608-4E39-A0C3-D41DA4654BA4}" srcOrd="0" destOrd="0" presId="urn:microsoft.com/office/officeart/2005/8/layout/bList2#3"/>
    <dgm:cxn modelId="{F122F7CC-4ABF-4DA9-988B-0371DE86B45E}" srcId="{662C258B-F4F2-4538-B3E5-52000CE94685}" destId="{676CE5AF-2124-4D4B-AC18-AFC8EE517D3F}" srcOrd="0" destOrd="0" parTransId="{1DFDA5C5-9531-477F-AACA-24118EA06B48}" sibTransId="{35ECC340-9202-44E7-BC50-D2A4B59E4572}"/>
    <dgm:cxn modelId="{3FEC9255-7A74-44B8-90A9-0569F56EE645}" srcId="{BE4DA81F-8BF4-4F24-A488-DAAC84500A5A}" destId="{5B18D687-C406-4F59-ACA8-E993DE270AB5}" srcOrd="4" destOrd="0" parTransId="{157D8A89-D7AF-4E2A-8D07-A39509C838D2}" sibTransId="{57CDD01A-9974-4AD6-A42F-495861810D1F}"/>
    <dgm:cxn modelId="{F4384F37-65C8-3A44-ABCD-85A32FBA4108}" type="presOf" srcId="{FC43516D-E570-428D-8ADF-BA68644B3A4B}" destId="{CE30F016-1827-4112-A634-B805236B4D3E}" srcOrd="0" destOrd="2" presId="urn:microsoft.com/office/officeart/2005/8/layout/bList2#3"/>
    <dgm:cxn modelId="{AC8B4E8C-D850-DA41-9280-6A652197B975}" type="presOf" srcId="{EB0C9FDE-26FE-4C41-A19A-8D5B35B0E024}" destId="{A683AC59-4ACB-4A0A-B2DE-F351DA3264C8}" srcOrd="0" destOrd="3" presId="urn:microsoft.com/office/officeart/2005/8/layout/bList2#3"/>
    <dgm:cxn modelId="{440C92FF-7112-409F-BCF6-6B21CFFF6042}" srcId="{5B18D687-C406-4F59-ACA8-E993DE270AB5}" destId="{041805F9-52BF-43A5-868A-4160DA04D646}" srcOrd="1" destOrd="0" parTransId="{155C39F7-BA64-4E0A-93F2-474919A1744A}" sibTransId="{3F0D332A-8CD0-4C1C-B1F5-0CFCAF881488}"/>
    <dgm:cxn modelId="{DD8F00F1-0D14-734D-8112-C0E26151660D}" type="presOf" srcId="{E5689BBA-12F9-4BAA-82B3-E4BB08104FFF}" destId="{8E806C13-6608-4E39-A0C3-D41DA4654BA4}" srcOrd="0" destOrd="2" presId="urn:microsoft.com/office/officeart/2005/8/layout/bList2#3"/>
    <dgm:cxn modelId="{2601BA32-661A-5E4C-BBF6-619E8754D550}" type="presOf" srcId="{F1E36F5E-F3FC-4C70-A648-FDC2044FF045}" destId="{5C169FA1-946D-419C-9B9C-FE2E85657CDC}" srcOrd="0" destOrd="1" presId="urn:microsoft.com/office/officeart/2005/8/layout/bList2#3"/>
    <dgm:cxn modelId="{4E90285A-E0D1-48ED-88D9-72848EAB6A35}" srcId="{BE4DA81F-8BF4-4F24-A488-DAAC84500A5A}" destId="{7DF78DE7-8ECD-465D-9979-3B367513FDDE}" srcOrd="0" destOrd="0" parTransId="{C73181B0-DBA3-49C4-BB1E-9E48A6134021}" sibTransId="{C09B9185-AB38-4521-8A22-04697AF8AA87}"/>
    <dgm:cxn modelId="{1D4246EA-6B0C-46CF-9038-0424A5CF204A}" srcId="{7DF78DE7-8ECD-465D-9979-3B367513FDDE}" destId="{79971DE4-C24B-4B86-81A8-AF021A992299}" srcOrd="0" destOrd="0" parTransId="{EA229DCA-D1AA-4259-A9CA-02FDA297AAF0}" sibTransId="{CEF2B6B0-EC27-4B82-98F0-5895E9320E5F}"/>
    <dgm:cxn modelId="{627C94BF-DE5F-5847-A6BE-4BE8441CE3B8}" type="presOf" srcId="{041805F9-52BF-43A5-868A-4160DA04D646}" destId="{AE059E1A-D7AA-4D77-A12F-C5D7BE0AC2A7}" srcOrd="0" destOrd="1" presId="urn:microsoft.com/office/officeart/2005/8/layout/bList2#3"/>
    <dgm:cxn modelId="{E21DCDF2-C495-AC42-A7F2-1A7E2049CB9D}" type="presOf" srcId="{662C258B-F4F2-4538-B3E5-52000CE94685}" destId="{E6C4CED6-415E-4BBB-91F3-32F83EC0AD9E}" srcOrd="0" destOrd="0" presId="urn:microsoft.com/office/officeart/2005/8/layout/bList2#3"/>
    <dgm:cxn modelId="{83FAE716-22C2-5D46-80CA-1FD9D880E52E}" type="presOf" srcId="{7DF78DE7-8ECD-465D-9979-3B367513FDDE}" destId="{1C653275-E0B5-48BB-A629-11511FBFB0E3}" srcOrd="0" destOrd="0" presId="urn:microsoft.com/office/officeart/2005/8/layout/bList2#3"/>
    <dgm:cxn modelId="{D9516496-9195-48DA-B55B-47B6CA2AF4F7}" srcId="{662C258B-F4F2-4538-B3E5-52000CE94685}" destId="{EB0C9FDE-26FE-4C41-A19A-8D5B35B0E024}" srcOrd="3" destOrd="0" parTransId="{4A9B70B2-204C-43FD-BAB3-C1D5DEFD5A55}" sibTransId="{626204BC-36B2-4A2C-8C0D-846AA624C0B5}"/>
    <dgm:cxn modelId="{83BCFA6E-47E5-4994-8099-FED3CAEB6AFD}" srcId="{43F606CC-47AB-47D1-AC7E-FA34E12F51A1}" destId="{DB7D2F02-4FFB-4EE4-AEC7-ED92B3B4CA58}" srcOrd="1" destOrd="0" parTransId="{DF08E600-0C62-47C8-88FD-0637C6BCC39A}" sibTransId="{B6250231-C259-47A4-B7FF-874C2EF8B907}"/>
    <dgm:cxn modelId="{3D206781-9348-9F44-85D4-A1EF3B9E37B0}" type="presOf" srcId="{A1BE3AF8-0024-459B-A794-7C2E2F3E348F}" destId="{0CDF9ED1-AC5E-4337-B02D-EDA39779D53B}" srcOrd="0" destOrd="0" presId="urn:microsoft.com/office/officeart/2005/8/layout/bList2#3"/>
    <dgm:cxn modelId="{97A164F0-659F-2641-97E6-FDF14A7FDDE1}" type="presOf" srcId="{A2CE1FF7-9A82-4795-BD48-33FA39F3C243}" destId="{CE30F016-1827-4112-A634-B805236B4D3E}" srcOrd="0" destOrd="3" presId="urn:microsoft.com/office/officeart/2005/8/layout/bList2#3"/>
    <dgm:cxn modelId="{9FEB9FB6-86DE-4B62-BAAF-7C890F427E4E}" srcId="{BE4DA81F-8BF4-4F24-A488-DAAC84500A5A}" destId="{662C258B-F4F2-4538-B3E5-52000CE94685}" srcOrd="3" destOrd="0" parTransId="{B4B0FA61-8DE2-4C7A-9CF1-C24BE8AA543F}" sibTransId="{A1BE3AF8-0024-459B-A794-7C2E2F3E348F}"/>
    <dgm:cxn modelId="{7B1CF355-5C17-F34A-BDD9-D0803FDDC6C8}" type="presOf" srcId="{662C258B-F4F2-4538-B3E5-52000CE94685}" destId="{E7C4B493-C686-4737-9735-FBE09EF0F23E}" srcOrd="1" destOrd="0" presId="urn:microsoft.com/office/officeart/2005/8/layout/bList2#3"/>
    <dgm:cxn modelId="{343559F4-30B5-A140-B81E-0BD4D9631BA1}" type="presOf" srcId="{539D29D0-BF44-485B-AE21-048C3301BBD1}" destId="{742B66B1-6E69-4EF6-B8E8-05F43BDEA521}" srcOrd="0" destOrd="0" presId="urn:microsoft.com/office/officeart/2005/8/layout/bList2#3"/>
    <dgm:cxn modelId="{6E09D9FB-D59D-024A-9230-F6A3A6352A38}" type="presOf" srcId="{7DF78DE7-8ECD-465D-9979-3B367513FDDE}" destId="{5CF67F32-3185-44D6-BEC3-9FDF093B3CBC}" srcOrd="1" destOrd="0" presId="urn:microsoft.com/office/officeart/2005/8/layout/bList2#3"/>
    <dgm:cxn modelId="{A715FB82-E47C-9F44-A7D6-38005F746AAA}" type="presOf" srcId="{539D29D0-BF44-485B-AE21-048C3301BBD1}" destId="{2239BD2C-578B-421A-AD49-76670DE1C1F6}" srcOrd="1" destOrd="0" presId="urn:microsoft.com/office/officeart/2005/8/layout/bList2#3"/>
    <dgm:cxn modelId="{034AAA2C-2991-584E-8D8F-136122DF5FA0}" type="presOf" srcId="{BE688969-D193-4263-9B85-61D4FAC200D7}" destId="{A683AC59-4ACB-4A0A-B2DE-F351DA3264C8}" srcOrd="0" destOrd="2" presId="urn:microsoft.com/office/officeart/2005/8/layout/bList2#3"/>
    <dgm:cxn modelId="{EB5A71A8-9CA4-49E6-96E3-29D64332B54B}" srcId="{662C258B-F4F2-4538-B3E5-52000CE94685}" destId="{BE688969-D193-4263-9B85-61D4FAC200D7}" srcOrd="2" destOrd="0" parTransId="{653D78E9-EC56-40D9-9582-0569A710FFD9}" sibTransId="{7BDECDF8-BC79-4DCE-96B4-26C440D0060C}"/>
    <dgm:cxn modelId="{BF7B477B-5D39-6F4B-97BB-0199684AB6E7}" type="presOf" srcId="{DB22846C-F66C-42B8-8389-9A1316F18BA5}" destId="{5C169FA1-946D-419C-9B9C-FE2E85657CDC}" srcOrd="0" destOrd="2" presId="urn:microsoft.com/office/officeart/2005/8/layout/bList2#3"/>
    <dgm:cxn modelId="{AFAC2A3D-D27D-C743-B9DA-DD012F84AFC2}" type="presOf" srcId="{69EB0359-917F-42D7-8CAF-1EAEEDB36BEA}" destId="{84692404-1399-4C3B-AAF5-8EFA589AF6EA}" srcOrd="0" destOrd="0" presId="urn:microsoft.com/office/officeart/2005/8/layout/bList2#3"/>
    <dgm:cxn modelId="{4DEF24A3-2295-4E47-ADB5-6F027EA4F1F9}" srcId="{BE4DA81F-8BF4-4F24-A488-DAAC84500A5A}" destId="{539D29D0-BF44-485B-AE21-048C3301BBD1}" srcOrd="2" destOrd="0" parTransId="{B3DC93D3-17EC-4FD0-A2CE-E6812ABB7858}" sibTransId="{69EB0359-917F-42D7-8CAF-1EAEEDB36BEA}"/>
    <dgm:cxn modelId="{AB9F4D3F-F885-0749-98F7-B8EA581E9EDB}" type="presOf" srcId="{43F606CC-47AB-47D1-AC7E-FA34E12F51A1}" destId="{AD325F4E-AA0A-479C-98FB-30A7528718F7}" srcOrd="1" destOrd="0" presId="urn:microsoft.com/office/officeart/2005/8/layout/bList2#3"/>
    <dgm:cxn modelId="{A1D1DBE4-93E1-FD4A-BCD9-F036BA879456}" type="presOf" srcId="{DB8BD79F-B1D7-4228-8093-731D3EB01E3D}" destId="{8E806C13-6608-4E39-A0C3-D41DA4654BA4}" srcOrd="0" destOrd="3" presId="urn:microsoft.com/office/officeart/2005/8/layout/bList2#3"/>
    <dgm:cxn modelId="{259A51E5-895D-5540-87D6-E3D8CC93E4FD}" type="presOf" srcId="{DB7D2F02-4FFB-4EE4-AEC7-ED92B3B4CA58}" destId="{8E806C13-6608-4E39-A0C3-D41DA4654BA4}" srcOrd="0" destOrd="1" presId="urn:microsoft.com/office/officeart/2005/8/layout/bList2#3"/>
    <dgm:cxn modelId="{1EF1FACD-F0C2-8E4C-94CF-A7F9E50F3EBA}" type="presOf" srcId="{5B18D687-C406-4F59-ACA8-E993DE270AB5}" destId="{09D92B83-4570-4566-A67A-A45AC157E0A6}" srcOrd="1" destOrd="0" presId="urn:microsoft.com/office/officeart/2005/8/layout/bList2#3"/>
    <dgm:cxn modelId="{CE746561-138D-4721-8F21-5029E619813B}" srcId="{BE4DA81F-8BF4-4F24-A488-DAAC84500A5A}" destId="{43F606CC-47AB-47D1-AC7E-FA34E12F51A1}" srcOrd="1" destOrd="0" parTransId="{6B4CB2E2-F7E1-47BD-AAC3-FBE476446E09}" sibTransId="{7B5D0229-1786-4C46-A426-0A4ED2AEF3F2}"/>
    <dgm:cxn modelId="{5A8F2628-F5BA-EB40-ACE1-C0023C1A4350}" type="presOf" srcId="{7B5D0229-1786-4C46-A426-0A4ED2AEF3F2}" destId="{D45AB4CA-3CD5-4AB3-BD56-3726095FFD69}" srcOrd="0" destOrd="0" presId="urn:microsoft.com/office/officeart/2005/8/layout/bList2#3"/>
    <dgm:cxn modelId="{F1024D2F-1B73-42B4-9645-4975639A1282}" srcId="{7DF78DE7-8ECD-465D-9979-3B367513FDDE}" destId="{F1E36F5E-F3FC-4C70-A648-FDC2044FF045}" srcOrd="1" destOrd="0" parTransId="{3D615FC6-D7FD-4230-A7EF-543871654A07}" sibTransId="{00DBF8A2-D895-4AA5-81F2-F30C92704B88}"/>
    <dgm:cxn modelId="{5A2FB344-BF4C-9149-8B1B-49F9635B56A1}" type="presOf" srcId="{79971DE4-C24B-4B86-81A8-AF021A992299}" destId="{5C169FA1-946D-419C-9B9C-FE2E85657CDC}" srcOrd="0" destOrd="0" presId="urn:microsoft.com/office/officeart/2005/8/layout/bList2#3"/>
    <dgm:cxn modelId="{A9BC913D-97CF-4C4F-99F8-7011DD2DB47B}" type="presOf" srcId="{A95C2362-3191-44E5-97BB-4A8FC4009FBB}" destId="{AE059E1A-D7AA-4D77-A12F-C5D7BE0AC2A7}" srcOrd="0" destOrd="0" presId="urn:microsoft.com/office/officeart/2005/8/layout/bList2#3"/>
    <dgm:cxn modelId="{1C0613CE-A806-4356-9B42-76F4571ED9C7}" srcId="{43F606CC-47AB-47D1-AC7E-FA34E12F51A1}" destId="{DB8BD79F-B1D7-4228-8093-731D3EB01E3D}" srcOrd="3" destOrd="0" parTransId="{749244E0-B915-4B97-BD7E-171A20D71E4A}" sibTransId="{9C9A9FF4-1BB5-47D4-8CD5-80EAE371DD5A}"/>
    <dgm:cxn modelId="{2682DA73-2851-4AA6-8672-AAD9CBC57860}" srcId="{539D29D0-BF44-485B-AE21-048C3301BBD1}" destId="{A2CE1FF7-9A82-4795-BD48-33FA39F3C243}" srcOrd="3" destOrd="0" parTransId="{D15F22DC-417C-4517-A462-A321F25CE74B}" sibTransId="{523F2351-6709-4924-96FE-8FED02087E8A}"/>
    <dgm:cxn modelId="{53744563-ED6B-4C6E-B0B0-ADBAF383545A}" srcId="{5B18D687-C406-4F59-ACA8-E993DE270AB5}" destId="{A95C2362-3191-44E5-97BB-4A8FC4009FBB}" srcOrd="0" destOrd="0" parTransId="{659C9493-FB06-4F04-BD12-B105F4EA5DC0}" sibTransId="{4919FF3F-3253-4590-8447-A15E39283BBC}"/>
    <dgm:cxn modelId="{F5F89281-BF0A-0B41-8418-03FBB62AFD77}" type="presOf" srcId="{5B18D687-C406-4F59-ACA8-E993DE270AB5}" destId="{CFD0BAE9-1B71-419A-BCA7-B63DF1BF364C}" srcOrd="0" destOrd="0" presId="urn:microsoft.com/office/officeart/2005/8/layout/bList2#3"/>
    <dgm:cxn modelId="{86D052D5-F980-544A-B2D7-5F5360CD2C8C}" type="presOf" srcId="{34F1529B-AB90-4118-A1A0-572D21C4430B}" destId="{A683AC59-4ACB-4A0A-B2DE-F351DA3264C8}" srcOrd="0" destOrd="1" presId="urn:microsoft.com/office/officeart/2005/8/layout/bList2#3"/>
    <dgm:cxn modelId="{419A6039-EAAB-FB43-87EE-51276AF222B0}" type="presParOf" srcId="{F24C99A6-5A51-4F7B-99E8-16150315814C}" destId="{2080EC56-38F9-4CA9-8474-DF2D849296E9}" srcOrd="0" destOrd="0" presId="urn:microsoft.com/office/officeart/2005/8/layout/bList2#3"/>
    <dgm:cxn modelId="{343BA573-9528-6843-ACC3-A12A32BB6230}" type="presParOf" srcId="{2080EC56-38F9-4CA9-8474-DF2D849296E9}" destId="{5C169FA1-946D-419C-9B9C-FE2E85657CDC}" srcOrd="0" destOrd="0" presId="urn:microsoft.com/office/officeart/2005/8/layout/bList2#3"/>
    <dgm:cxn modelId="{257C8775-13A5-6941-8D34-77F600B09F00}" type="presParOf" srcId="{2080EC56-38F9-4CA9-8474-DF2D849296E9}" destId="{1C653275-E0B5-48BB-A629-11511FBFB0E3}" srcOrd="1" destOrd="0" presId="urn:microsoft.com/office/officeart/2005/8/layout/bList2#3"/>
    <dgm:cxn modelId="{8E11CDDD-2B40-6E43-A135-08E04504748D}" type="presParOf" srcId="{2080EC56-38F9-4CA9-8474-DF2D849296E9}" destId="{5CF67F32-3185-44D6-BEC3-9FDF093B3CBC}" srcOrd="2" destOrd="0" presId="urn:microsoft.com/office/officeart/2005/8/layout/bList2#3"/>
    <dgm:cxn modelId="{BE6EEE76-4CBA-784F-AD19-8754690B2B97}" type="presParOf" srcId="{2080EC56-38F9-4CA9-8474-DF2D849296E9}" destId="{E3A47B84-A13A-41E0-B83B-AB2127E3E71B}" srcOrd="3" destOrd="0" presId="urn:microsoft.com/office/officeart/2005/8/layout/bList2#3"/>
    <dgm:cxn modelId="{DAF4B85B-D5B3-1D46-9C78-5E5A020FF70B}" type="presParOf" srcId="{F24C99A6-5A51-4F7B-99E8-16150315814C}" destId="{B72017A1-AD1E-4B5E-BF68-D9681A2A7B35}" srcOrd="1" destOrd="0" presId="urn:microsoft.com/office/officeart/2005/8/layout/bList2#3"/>
    <dgm:cxn modelId="{ADC5127C-4D44-994B-A067-5FBC998B02A9}" type="presParOf" srcId="{F24C99A6-5A51-4F7B-99E8-16150315814C}" destId="{00C506F5-3229-4C4C-B6D3-2AE6AD62317A}" srcOrd="2" destOrd="0" presId="urn:microsoft.com/office/officeart/2005/8/layout/bList2#3"/>
    <dgm:cxn modelId="{CA8FD5A9-E0EA-F948-9CC9-E7B2343AE334}" type="presParOf" srcId="{00C506F5-3229-4C4C-B6D3-2AE6AD62317A}" destId="{8E806C13-6608-4E39-A0C3-D41DA4654BA4}" srcOrd="0" destOrd="0" presId="urn:microsoft.com/office/officeart/2005/8/layout/bList2#3"/>
    <dgm:cxn modelId="{F8FD6C10-3527-4040-84B6-C03873D526D2}" type="presParOf" srcId="{00C506F5-3229-4C4C-B6D3-2AE6AD62317A}" destId="{9DE76023-3DA8-4900-99B4-08B61E57EE37}" srcOrd="1" destOrd="0" presId="urn:microsoft.com/office/officeart/2005/8/layout/bList2#3"/>
    <dgm:cxn modelId="{7B07C625-8200-FF47-BDEB-18772EB4F620}" type="presParOf" srcId="{00C506F5-3229-4C4C-B6D3-2AE6AD62317A}" destId="{AD325F4E-AA0A-479C-98FB-30A7528718F7}" srcOrd="2" destOrd="0" presId="urn:microsoft.com/office/officeart/2005/8/layout/bList2#3"/>
    <dgm:cxn modelId="{69AB072D-BD53-B846-8C14-F85FA8786DDD}" type="presParOf" srcId="{00C506F5-3229-4C4C-B6D3-2AE6AD62317A}" destId="{84390A72-A428-4D0D-AE88-FD95047AE17A}" srcOrd="3" destOrd="0" presId="urn:microsoft.com/office/officeart/2005/8/layout/bList2#3"/>
    <dgm:cxn modelId="{99A99E11-D26F-254C-81AB-5C0753DC59F9}" type="presParOf" srcId="{F24C99A6-5A51-4F7B-99E8-16150315814C}" destId="{D45AB4CA-3CD5-4AB3-BD56-3726095FFD69}" srcOrd="3" destOrd="0" presId="urn:microsoft.com/office/officeart/2005/8/layout/bList2#3"/>
    <dgm:cxn modelId="{EDAA0E1C-B665-A449-A471-34CC0A61501E}" type="presParOf" srcId="{F24C99A6-5A51-4F7B-99E8-16150315814C}" destId="{04C85D4A-25ED-4C89-A781-C5A420941ED7}" srcOrd="4" destOrd="0" presId="urn:microsoft.com/office/officeart/2005/8/layout/bList2#3"/>
    <dgm:cxn modelId="{3446F9C8-C02D-B44F-8232-15CA28D75D0E}" type="presParOf" srcId="{04C85D4A-25ED-4C89-A781-C5A420941ED7}" destId="{CE30F016-1827-4112-A634-B805236B4D3E}" srcOrd="0" destOrd="0" presId="urn:microsoft.com/office/officeart/2005/8/layout/bList2#3"/>
    <dgm:cxn modelId="{5A5EB65D-9023-A941-848D-08180B5BFC2B}" type="presParOf" srcId="{04C85D4A-25ED-4C89-A781-C5A420941ED7}" destId="{742B66B1-6E69-4EF6-B8E8-05F43BDEA521}" srcOrd="1" destOrd="0" presId="urn:microsoft.com/office/officeart/2005/8/layout/bList2#3"/>
    <dgm:cxn modelId="{7F806438-78AA-E847-9B11-F253627D4BF2}" type="presParOf" srcId="{04C85D4A-25ED-4C89-A781-C5A420941ED7}" destId="{2239BD2C-578B-421A-AD49-76670DE1C1F6}" srcOrd="2" destOrd="0" presId="urn:microsoft.com/office/officeart/2005/8/layout/bList2#3"/>
    <dgm:cxn modelId="{74A21329-9B86-774D-81EB-A0989BF5B04C}" type="presParOf" srcId="{04C85D4A-25ED-4C89-A781-C5A420941ED7}" destId="{639FD585-3A0D-4463-A335-B85B70F9AC6A}" srcOrd="3" destOrd="0" presId="urn:microsoft.com/office/officeart/2005/8/layout/bList2#3"/>
    <dgm:cxn modelId="{37CADDB7-E3E8-0645-9D43-CC6802946A16}" type="presParOf" srcId="{F24C99A6-5A51-4F7B-99E8-16150315814C}" destId="{84692404-1399-4C3B-AAF5-8EFA589AF6EA}" srcOrd="5" destOrd="0" presId="urn:microsoft.com/office/officeart/2005/8/layout/bList2#3"/>
    <dgm:cxn modelId="{1AC40923-1F82-BE4F-BB2B-2B2726365A9E}" type="presParOf" srcId="{F24C99A6-5A51-4F7B-99E8-16150315814C}" destId="{E19AE3E1-53F3-4E01-8EB3-184060125024}" srcOrd="6" destOrd="0" presId="urn:microsoft.com/office/officeart/2005/8/layout/bList2#3"/>
    <dgm:cxn modelId="{1A911595-65B9-4948-B73B-F6C3E907ED31}" type="presParOf" srcId="{E19AE3E1-53F3-4E01-8EB3-184060125024}" destId="{A683AC59-4ACB-4A0A-B2DE-F351DA3264C8}" srcOrd="0" destOrd="0" presId="urn:microsoft.com/office/officeart/2005/8/layout/bList2#3"/>
    <dgm:cxn modelId="{689E2FC8-8AD9-C44A-81A8-B22ADA54C206}" type="presParOf" srcId="{E19AE3E1-53F3-4E01-8EB3-184060125024}" destId="{E6C4CED6-415E-4BBB-91F3-32F83EC0AD9E}" srcOrd="1" destOrd="0" presId="urn:microsoft.com/office/officeart/2005/8/layout/bList2#3"/>
    <dgm:cxn modelId="{65577A05-8DC4-E84C-9A7E-3507A9691AC7}" type="presParOf" srcId="{E19AE3E1-53F3-4E01-8EB3-184060125024}" destId="{E7C4B493-C686-4737-9735-FBE09EF0F23E}" srcOrd="2" destOrd="0" presId="urn:microsoft.com/office/officeart/2005/8/layout/bList2#3"/>
    <dgm:cxn modelId="{DB12E67D-7706-104D-A0F8-1CDA679AE73A}" type="presParOf" srcId="{E19AE3E1-53F3-4E01-8EB3-184060125024}" destId="{EAB04FD9-FA03-42EF-8CC4-D0CCB2D99479}" srcOrd="3" destOrd="0" presId="urn:microsoft.com/office/officeart/2005/8/layout/bList2#3"/>
    <dgm:cxn modelId="{84F28118-FD94-864D-9669-33DA2D1A93FA}" type="presParOf" srcId="{F24C99A6-5A51-4F7B-99E8-16150315814C}" destId="{0CDF9ED1-AC5E-4337-B02D-EDA39779D53B}" srcOrd="7" destOrd="0" presId="urn:microsoft.com/office/officeart/2005/8/layout/bList2#3"/>
    <dgm:cxn modelId="{F64CA25B-F302-A544-AD8E-FE57A1AFF0FE}" type="presParOf" srcId="{F24C99A6-5A51-4F7B-99E8-16150315814C}" destId="{F9F2A7ED-4141-4DB6-B772-15131108342D}" srcOrd="8" destOrd="0" presId="urn:microsoft.com/office/officeart/2005/8/layout/bList2#3"/>
    <dgm:cxn modelId="{EA9AB832-AC97-0C40-BDC9-10EADE8E2234}" type="presParOf" srcId="{F9F2A7ED-4141-4DB6-B772-15131108342D}" destId="{AE059E1A-D7AA-4D77-A12F-C5D7BE0AC2A7}" srcOrd="0" destOrd="0" presId="urn:microsoft.com/office/officeart/2005/8/layout/bList2#3"/>
    <dgm:cxn modelId="{D0F84057-19D8-4042-A64D-987784863D46}" type="presParOf" srcId="{F9F2A7ED-4141-4DB6-B772-15131108342D}" destId="{CFD0BAE9-1B71-419A-BCA7-B63DF1BF364C}" srcOrd="1" destOrd="0" presId="urn:microsoft.com/office/officeart/2005/8/layout/bList2#3"/>
    <dgm:cxn modelId="{DBB4B187-B7BF-8E4B-AC27-CF780CC1E0E2}" type="presParOf" srcId="{F9F2A7ED-4141-4DB6-B772-15131108342D}" destId="{09D92B83-4570-4566-A67A-A45AC157E0A6}" srcOrd="2" destOrd="0" presId="urn:microsoft.com/office/officeart/2005/8/layout/bList2#3"/>
    <dgm:cxn modelId="{C24A8957-2CA8-454D-80E9-1ACB33EA3025}" type="presParOf" srcId="{F9F2A7ED-4141-4DB6-B772-15131108342D}" destId="{0E054096-73D3-4319-881C-F9D79F02A64B}" srcOrd="3" destOrd="0" presId="urn:microsoft.com/office/officeart/2005/8/layout/bList2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4DA81F-8BF4-4F24-A488-DAAC84500A5A}" type="doc">
      <dgm:prSet loTypeId="urn:microsoft.com/office/officeart/2005/8/layout/bList2#4" loCatId="list" qsTypeId="urn:microsoft.com/office/officeart/2005/8/quickstyle/simple1" qsCatId="simple" csTypeId="urn:microsoft.com/office/officeart/2005/8/colors/accent1_2" csCatId="accent1" phldr="1"/>
      <dgm:spPr/>
    </dgm:pt>
    <dgm:pt modelId="{7DF78DE7-8ECD-465D-9979-3B367513FDDE}">
      <dgm:prSet phldrT="[Text]"/>
      <dgm:spPr/>
      <dgm:t>
        <a:bodyPr/>
        <a:lstStyle/>
        <a:p>
          <a:r>
            <a:rPr lang="en-US" dirty="0" smtClean="0"/>
            <a:t>Image intensity</a:t>
          </a:r>
          <a:endParaRPr lang="en-US" dirty="0"/>
        </a:p>
      </dgm:t>
    </dgm:pt>
    <dgm:pt modelId="{C73181B0-DBA3-49C4-BB1E-9E48A6134021}" type="parTrans" cxnId="{4E90285A-E0D1-48ED-88D9-72848EAB6A35}">
      <dgm:prSet/>
      <dgm:spPr/>
      <dgm:t>
        <a:bodyPr/>
        <a:lstStyle/>
        <a:p>
          <a:endParaRPr lang="en-US"/>
        </a:p>
      </dgm:t>
    </dgm:pt>
    <dgm:pt modelId="{C09B9185-AB38-4521-8A22-04697AF8AA87}" type="sibTrans" cxnId="{4E90285A-E0D1-48ED-88D9-72848EAB6A35}">
      <dgm:prSet/>
      <dgm:spPr/>
      <dgm:t>
        <a:bodyPr/>
        <a:lstStyle/>
        <a:p>
          <a:endParaRPr lang="en-US"/>
        </a:p>
      </dgm:t>
    </dgm:pt>
    <dgm:pt modelId="{43F606CC-47AB-47D1-AC7E-FA34E12F51A1}">
      <dgm:prSet phldrT="[Text]"/>
      <dgm:spPr/>
      <dgm:t>
        <a:bodyPr/>
        <a:lstStyle/>
        <a:p>
          <a:r>
            <a:rPr lang="en-US" dirty="0" smtClean="0"/>
            <a:t>Gradient-based</a:t>
          </a:r>
          <a:endParaRPr lang="en-US" dirty="0"/>
        </a:p>
      </dgm:t>
    </dgm:pt>
    <dgm:pt modelId="{6B4CB2E2-F7E1-47BD-AAC3-FBE476446E09}" type="parTrans" cxnId="{CE746561-138D-4721-8F21-5029E619813B}">
      <dgm:prSet/>
      <dgm:spPr/>
      <dgm:t>
        <a:bodyPr/>
        <a:lstStyle/>
        <a:p>
          <a:endParaRPr lang="en-US"/>
        </a:p>
      </dgm:t>
    </dgm:pt>
    <dgm:pt modelId="{7B5D0229-1786-4C46-A426-0A4ED2AEF3F2}" type="sibTrans" cxnId="{CE746561-138D-4721-8F21-5029E619813B}">
      <dgm:prSet/>
      <dgm:spPr/>
      <dgm:t>
        <a:bodyPr/>
        <a:lstStyle/>
        <a:p>
          <a:endParaRPr lang="en-US"/>
        </a:p>
      </dgm:t>
    </dgm:pt>
    <dgm:pt modelId="{539D29D0-BF44-485B-AE21-048C3301BBD1}">
      <dgm:prSet phldrT="[Text]"/>
      <dgm:spPr/>
      <dgm:t>
        <a:bodyPr/>
        <a:lstStyle/>
        <a:p>
          <a:r>
            <a:rPr lang="en-US" dirty="0" smtClean="0"/>
            <a:t>Ridge-based</a:t>
          </a:r>
          <a:endParaRPr lang="en-US" dirty="0"/>
        </a:p>
      </dgm:t>
    </dgm:pt>
    <dgm:pt modelId="{B3DC93D3-17EC-4FD0-A2CE-E6812ABB7858}" type="parTrans" cxnId="{4DEF24A3-2295-4E47-ADB5-6F027EA4F1F9}">
      <dgm:prSet/>
      <dgm:spPr/>
      <dgm:t>
        <a:bodyPr/>
        <a:lstStyle/>
        <a:p>
          <a:endParaRPr lang="en-US"/>
        </a:p>
      </dgm:t>
    </dgm:pt>
    <dgm:pt modelId="{69EB0359-917F-42D7-8CAF-1EAEEDB36BEA}" type="sibTrans" cxnId="{4DEF24A3-2295-4E47-ADB5-6F027EA4F1F9}">
      <dgm:prSet/>
      <dgm:spPr/>
      <dgm:t>
        <a:bodyPr/>
        <a:lstStyle/>
        <a:p>
          <a:endParaRPr lang="en-US"/>
        </a:p>
      </dgm:t>
    </dgm:pt>
    <dgm:pt modelId="{662C258B-F4F2-4538-B3E5-52000CE94685}">
      <dgm:prSet phldrT="[Text]"/>
      <dgm:spPr/>
      <dgm:t>
        <a:bodyPr/>
        <a:lstStyle/>
        <a:p>
          <a:r>
            <a:rPr lang="en-US" dirty="0" smtClean="0"/>
            <a:t>Quality-based</a:t>
          </a:r>
          <a:endParaRPr lang="en-US" dirty="0"/>
        </a:p>
      </dgm:t>
    </dgm:pt>
    <dgm:pt modelId="{B4B0FA61-8DE2-4C7A-9CF1-C24BE8AA543F}" type="parTrans" cxnId="{9FEB9FB6-86DE-4B62-BAAF-7C890F427E4E}">
      <dgm:prSet/>
      <dgm:spPr/>
      <dgm:t>
        <a:bodyPr/>
        <a:lstStyle/>
        <a:p>
          <a:endParaRPr lang="en-US"/>
        </a:p>
      </dgm:t>
    </dgm:pt>
    <dgm:pt modelId="{A1BE3AF8-0024-459B-A794-7C2E2F3E348F}" type="sibTrans" cxnId="{9FEB9FB6-86DE-4B62-BAAF-7C890F427E4E}">
      <dgm:prSet/>
      <dgm:spPr/>
      <dgm:t>
        <a:bodyPr/>
        <a:lstStyle/>
        <a:p>
          <a:endParaRPr lang="en-US"/>
        </a:p>
      </dgm:t>
    </dgm:pt>
    <dgm:pt modelId="{5B18D687-C406-4F59-ACA8-E993DE270AB5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Saliency-based</a:t>
          </a:r>
          <a:endParaRPr lang="en-US" dirty="0"/>
        </a:p>
      </dgm:t>
    </dgm:pt>
    <dgm:pt modelId="{157D8A89-D7AF-4E2A-8D07-A39509C838D2}" type="parTrans" cxnId="{3FEC9255-7A74-44B8-90A9-0569F56EE645}">
      <dgm:prSet/>
      <dgm:spPr/>
      <dgm:t>
        <a:bodyPr/>
        <a:lstStyle/>
        <a:p>
          <a:endParaRPr lang="en-US"/>
        </a:p>
      </dgm:t>
    </dgm:pt>
    <dgm:pt modelId="{57CDD01A-9974-4AD6-A42F-495861810D1F}" type="sibTrans" cxnId="{3FEC9255-7A74-44B8-90A9-0569F56EE645}">
      <dgm:prSet/>
      <dgm:spPr/>
      <dgm:t>
        <a:bodyPr/>
        <a:lstStyle/>
        <a:p>
          <a:endParaRPr lang="en-US"/>
        </a:p>
      </dgm:t>
    </dgm:pt>
    <dgm:pt modelId="{A95C2362-3191-44E5-97BB-4A8FC4009FB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Intensity</a:t>
          </a:r>
          <a:endParaRPr lang="en-US" dirty="0"/>
        </a:p>
      </dgm:t>
    </dgm:pt>
    <dgm:pt modelId="{659C9493-FB06-4F04-BD12-B105F4EA5DC0}" type="parTrans" cxnId="{53744563-ED6B-4C6E-B0B0-ADBAF383545A}">
      <dgm:prSet/>
      <dgm:spPr/>
      <dgm:t>
        <a:bodyPr/>
        <a:lstStyle/>
        <a:p>
          <a:endParaRPr lang="en-US"/>
        </a:p>
      </dgm:t>
    </dgm:pt>
    <dgm:pt modelId="{4919FF3F-3253-4590-8447-A15E39283BBC}" type="sibTrans" cxnId="{53744563-ED6B-4C6E-B0B0-ADBAF383545A}">
      <dgm:prSet/>
      <dgm:spPr/>
      <dgm:t>
        <a:bodyPr/>
        <a:lstStyle/>
        <a:p>
          <a:endParaRPr lang="en-US"/>
        </a:p>
      </dgm:t>
    </dgm:pt>
    <dgm:pt modelId="{041805F9-52BF-43A5-868A-4160DA04D646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Orientation</a:t>
          </a:r>
          <a:endParaRPr lang="en-US" dirty="0"/>
        </a:p>
      </dgm:t>
    </dgm:pt>
    <dgm:pt modelId="{155C39F7-BA64-4E0A-93F2-474919A1744A}" type="parTrans" cxnId="{440C92FF-7112-409F-BCF6-6B21CFFF6042}">
      <dgm:prSet/>
      <dgm:spPr/>
      <dgm:t>
        <a:bodyPr/>
        <a:lstStyle/>
        <a:p>
          <a:endParaRPr lang="en-US"/>
        </a:p>
      </dgm:t>
    </dgm:pt>
    <dgm:pt modelId="{3F0D332A-8CD0-4C1C-B1F5-0CFCAF881488}" type="sibTrans" cxnId="{440C92FF-7112-409F-BCF6-6B21CFFF6042}">
      <dgm:prSet/>
      <dgm:spPr/>
      <dgm:t>
        <a:bodyPr/>
        <a:lstStyle/>
        <a:p>
          <a:endParaRPr lang="en-US"/>
        </a:p>
      </dgm:t>
    </dgm:pt>
    <dgm:pt modelId="{79971DE4-C24B-4B86-81A8-AF021A992299}">
      <dgm:prSet/>
      <dgm:spPr/>
      <dgm:t>
        <a:bodyPr/>
        <a:lstStyle/>
        <a:p>
          <a:r>
            <a:rPr lang="en-US" dirty="0" smtClean="0"/>
            <a:t>Difference of means</a:t>
          </a:r>
          <a:endParaRPr lang="en-US" dirty="0"/>
        </a:p>
      </dgm:t>
    </dgm:pt>
    <dgm:pt modelId="{EA229DCA-D1AA-4259-A9CA-02FDA297AAF0}" type="parTrans" cxnId="{1D4246EA-6B0C-46CF-9038-0424A5CF204A}">
      <dgm:prSet/>
      <dgm:spPr/>
      <dgm:t>
        <a:bodyPr/>
        <a:lstStyle/>
        <a:p>
          <a:endParaRPr lang="en-US"/>
        </a:p>
      </dgm:t>
    </dgm:pt>
    <dgm:pt modelId="{CEF2B6B0-EC27-4B82-98F0-5895E9320E5F}" type="sibTrans" cxnId="{1D4246EA-6B0C-46CF-9038-0424A5CF204A}">
      <dgm:prSet/>
      <dgm:spPr/>
      <dgm:t>
        <a:bodyPr/>
        <a:lstStyle/>
        <a:p>
          <a:endParaRPr lang="en-US"/>
        </a:p>
      </dgm:t>
    </dgm:pt>
    <dgm:pt modelId="{F1E36F5E-F3FC-4C70-A648-FDC2044FF045}">
      <dgm:prSet/>
      <dgm:spPr/>
      <dgm:t>
        <a:bodyPr/>
        <a:lstStyle/>
        <a:p>
          <a:r>
            <a:rPr lang="en-US" dirty="0" smtClean="0"/>
            <a:t>Variance</a:t>
          </a:r>
          <a:endParaRPr lang="en-US" dirty="0"/>
        </a:p>
      </dgm:t>
    </dgm:pt>
    <dgm:pt modelId="{3D615FC6-D7FD-4230-A7EF-543871654A07}" type="parTrans" cxnId="{F1024D2F-1B73-42B4-9645-4975639A1282}">
      <dgm:prSet/>
      <dgm:spPr/>
      <dgm:t>
        <a:bodyPr/>
        <a:lstStyle/>
        <a:p>
          <a:endParaRPr lang="en-US"/>
        </a:p>
      </dgm:t>
    </dgm:pt>
    <dgm:pt modelId="{00DBF8A2-D895-4AA5-81F2-F30C92704B88}" type="sibTrans" cxnId="{F1024D2F-1B73-42B4-9645-4975639A1282}">
      <dgm:prSet/>
      <dgm:spPr/>
      <dgm:t>
        <a:bodyPr/>
        <a:lstStyle/>
        <a:p>
          <a:endParaRPr lang="en-US"/>
        </a:p>
      </dgm:t>
    </dgm:pt>
    <dgm:pt modelId="{DB22846C-F66C-42B8-8389-9A1316F18BA5}">
      <dgm:prSet/>
      <dgm:spPr/>
      <dgm:t>
        <a:bodyPr/>
        <a:lstStyle/>
        <a:p>
          <a:r>
            <a:rPr lang="en-US" dirty="0" smtClean="0"/>
            <a:t>Ridge cluster</a:t>
          </a:r>
          <a:endParaRPr lang="en-US" dirty="0"/>
        </a:p>
      </dgm:t>
    </dgm:pt>
    <dgm:pt modelId="{8D5CC515-AC80-46DF-BE5B-762EDEB4DD22}" type="parTrans" cxnId="{E97A3958-A470-4463-A1DA-C28B6016B3B1}">
      <dgm:prSet/>
      <dgm:spPr/>
      <dgm:t>
        <a:bodyPr/>
        <a:lstStyle/>
        <a:p>
          <a:endParaRPr lang="en-US"/>
        </a:p>
      </dgm:t>
    </dgm:pt>
    <dgm:pt modelId="{280F2202-4EB5-42C3-9825-9FE1DAD86AA7}" type="sibTrans" cxnId="{E97A3958-A470-4463-A1DA-C28B6016B3B1}">
      <dgm:prSet/>
      <dgm:spPr/>
      <dgm:t>
        <a:bodyPr/>
        <a:lstStyle/>
        <a:p>
          <a:endParaRPr lang="en-US"/>
        </a:p>
      </dgm:t>
    </dgm:pt>
    <dgm:pt modelId="{9DD59816-441A-4E4E-B170-BE95440EF9D4}">
      <dgm:prSet/>
      <dgm:spPr/>
      <dgm:t>
        <a:bodyPr/>
        <a:lstStyle/>
        <a:p>
          <a:r>
            <a:rPr lang="en-US" dirty="0" smtClean="0"/>
            <a:t>Ridge orientation</a:t>
          </a:r>
          <a:endParaRPr lang="en-US" dirty="0"/>
        </a:p>
      </dgm:t>
    </dgm:pt>
    <dgm:pt modelId="{D5CA29D9-1B92-4ECF-A29D-DBC9BEC6674D}" type="parTrans" cxnId="{DFF2D7A6-C7CC-43F5-BE0F-73D2BAFC6411}">
      <dgm:prSet/>
      <dgm:spPr/>
      <dgm:t>
        <a:bodyPr/>
        <a:lstStyle/>
        <a:p>
          <a:endParaRPr lang="en-US"/>
        </a:p>
      </dgm:t>
    </dgm:pt>
    <dgm:pt modelId="{7A2F99B2-DBA1-4E85-BB5E-7FB76FFA08F3}" type="sibTrans" cxnId="{DFF2D7A6-C7CC-43F5-BE0F-73D2BAFC6411}">
      <dgm:prSet/>
      <dgm:spPr/>
      <dgm:t>
        <a:bodyPr/>
        <a:lstStyle/>
        <a:p>
          <a:endParaRPr lang="en-US"/>
        </a:p>
      </dgm:t>
    </dgm:pt>
    <dgm:pt modelId="{DB7D2F02-4FFB-4EE4-AEC7-ED92B3B4CA58}">
      <dgm:prSet/>
      <dgm:spPr/>
      <dgm:t>
        <a:bodyPr/>
        <a:lstStyle/>
        <a:p>
          <a:r>
            <a:rPr lang="en-US" dirty="0" smtClean="0"/>
            <a:t>Squared gradient</a:t>
          </a:r>
          <a:endParaRPr lang="en-US" dirty="0"/>
        </a:p>
      </dgm:t>
    </dgm:pt>
    <dgm:pt modelId="{DF08E600-0C62-47C8-88FD-0637C6BCC39A}" type="parTrans" cxnId="{83BCFA6E-47E5-4994-8099-FED3CAEB6AFD}">
      <dgm:prSet/>
      <dgm:spPr/>
      <dgm:t>
        <a:bodyPr/>
        <a:lstStyle/>
        <a:p>
          <a:endParaRPr lang="en-US"/>
        </a:p>
      </dgm:t>
    </dgm:pt>
    <dgm:pt modelId="{B6250231-C259-47A4-B7FF-874C2EF8B907}" type="sibTrans" cxnId="{83BCFA6E-47E5-4994-8099-FED3CAEB6AFD}">
      <dgm:prSet/>
      <dgm:spPr/>
      <dgm:t>
        <a:bodyPr/>
        <a:lstStyle/>
        <a:p>
          <a:endParaRPr lang="en-US"/>
        </a:p>
      </dgm:t>
    </dgm:pt>
    <dgm:pt modelId="{E5689BBA-12F9-4BAA-82B3-E4BB08104FFF}">
      <dgm:prSet/>
      <dgm:spPr/>
      <dgm:t>
        <a:bodyPr/>
        <a:lstStyle/>
        <a:p>
          <a:r>
            <a:rPr lang="en-US" dirty="0" smtClean="0"/>
            <a:t>Variance of gradient</a:t>
          </a:r>
          <a:endParaRPr lang="en-US" dirty="0"/>
        </a:p>
      </dgm:t>
    </dgm:pt>
    <dgm:pt modelId="{3B6DFD12-10E5-424C-BAFB-BBD3646DA6CB}" type="parTrans" cxnId="{2B9BD4E5-528B-4521-80AC-311BF6254EE4}">
      <dgm:prSet/>
      <dgm:spPr/>
      <dgm:t>
        <a:bodyPr/>
        <a:lstStyle/>
        <a:p>
          <a:endParaRPr lang="en-US"/>
        </a:p>
      </dgm:t>
    </dgm:pt>
    <dgm:pt modelId="{187CB78F-8172-43B7-9579-E942BB919506}" type="sibTrans" cxnId="{2B9BD4E5-528B-4521-80AC-311BF6254EE4}">
      <dgm:prSet/>
      <dgm:spPr/>
      <dgm:t>
        <a:bodyPr/>
        <a:lstStyle/>
        <a:p>
          <a:endParaRPr lang="en-US"/>
        </a:p>
      </dgm:t>
    </dgm:pt>
    <dgm:pt modelId="{DB8BD79F-B1D7-4228-8093-731D3EB01E3D}">
      <dgm:prSet/>
      <dgm:spPr/>
      <dgm:t>
        <a:bodyPr/>
        <a:lstStyle/>
        <a:p>
          <a:r>
            <a:rPr lang="en-US" dirty="0" smtClean="0"/>
            <a:t>Symmetry pattern</a:t>
          </a:r>
          <a:endParaRPr lang="en-US" dirty="0"/>
        </a:p>
      </dgm:t>
    </dgm:pt>
    <dgm:pt modelId="{749244E0-B915-4B97-BD7E-171A20D71E4A}" type="parTrans" cxnId="{1C0613CE-A806-4356-9B42-76F4571ED9C7}">
      <dgm:prSet/>
      <dgm:spPr/>
      <dgm:t>
        <a:bodyPr/>
        <a:lstStyle/>
        <a:p>
          <a:endParaRPr lang="en-US"/>
        </a:p>
      </dgm:t>
    </dgm:pt>
    <dgm:pt modelId="{9C9A9FF4-1BB5-47D4-8CD5-80EAE371DD5A}" type="sibTrans" cxnId="{1C0613CE-A806-4356-9B42-76F4571ED9C7}">
      <dgm:prSet/>
      <dgm:spPr/>
      <dgm:t>
        <a:bodyPr/>
        <a:lstStyle/>
        <a:p>
          <a:endParaRPr lang="en-US"/>
        </a:p>
      </dgm:t>
    </dgm:pt>
    <dgm:pt modelId="{4B274DFB-CED3-426A-8766-1DFCBB536A04}">
      <dgm:prSet/>
      <dgm:spPr/>
      <dgm:t>
        <a:bodyPr/>
        <a:lstStyle/>
        <a:p>
          <a:r>
            <a:rPr lang="en-US" dirty="0" smtClean="0"/>
            <a:t>Ridge distance</a:t>
          </a:r>
          <a:endParaRPr lang="en-US" dirty="0"/>
        </a:p>
      </dgm:t>
    </dgm:pt>
    <dgm:pt modelId="{303CB7E7-FC53-4723-977E-117105F143ED}" type="parTrans" cxnId="{E86E1408-D160-493F-8223-FE83AD86A9FC}">
      <dgm:prSet/>
      <dgm:spPr/>
      <dgm:t>
        <a:bodyPr/>
        <a:lstStyle/>
        <a:p>
          <a:endParaRPr lang="en-US"/>
        </a:p>
      </dgm:t>
    </dgm:pt>
    <dgm:pt modelId="{C14FF29E-523D-432C-A415-C22CA1EAB6AB}" type="sibTrans" cxnId="{E86E1408-D160-493F-8223-FE83AD86A9FC}">
      <dgm:prSet/>
      <dgm:spPr/>
      <dgm:t>
        <a:bodyPr/>
        <a:lstStyle/>
        <a:p>
          <a:endParaRPr lang="en-US"/>
        </a:p>
      </dgm:t>
    </dgm:pt>
    <dgm:pt modelId="{EC44512E-C59F-43C3-BA58-B418F45880FE}">
      <dgm:prSet/>
      <dgm:spPr/>
      <dgm:t>
        <a:bodyPr/>
        <a:lstStyle/>
        <a:p>
          <a:r>
            <a:rPr lang="en-US" dirty="0" smtClean="0"/>
            <a:t>Variance of peak ridge height</a:t>
          </a:r>
          <a:endParaRPr lang="en-US" dirty="0"/>
        </a:p>
      </dgm:t>
    </dgm:pt>
    <dgm:pt modelId="{DA27DF55-58C8-4E70-98BD-7F851F520742}" type="parTrans" cxnId="{3704337A-EF8E-4E0A-B134-9A3203DB41BD}">
      <dgm:prSet/>
      <dgm:spPr/>
      <dgm:t>
        <a:bodyPr/>
        <a:lstStyle/>
        <a:p>
          <a:endParaRPr lang="en-US"/>
        </a:p>
      </dgm:t>
    </dgm:pt>
    <dgm:pt modelId="{1C8E732E-2609-4955-9D06-40B2C72BB5BA}" type="sibTrans" cxnId="{3704337A-EF8E-4E0A-B134-9A3203DB41BD}">
      <dgm:prSet/>
      <dgm:spPr/>
      <dgm:t>
        <a:bodyPr/>
        <a:lstStyle/>
        <a:p>
          <a:endParaRPr lang="en-US"/>
        </a:p>
      </dgm:t>
    </dgm:pt>
    <dgm:pt modelId="{FC43516D-E570-428D-8ADF-BA68644B3A4B}">
      <dgm:prSet/>
      <dgm:spPr/>
      <dgm:t>
        <a:bodyPr/>
        <a:lstStyle/>
        <a:p>
          <a:r>
            <a:rPr lang="en-US" dirty="0" smtClean="0"/>
            <a:t>Ridge frequency</a:t>
          </a:r>
          <a:endParaRPr lang="en-US" dirty="0"/>
        </a:p>
      </dgm:t>
    </dgm:pt>
    <dgm:pt modelId="{F8AEB638-18B9-4DA4-B21E-E8CACC466ADE}" type="parTrans" cxnId="{D3538EAA-509E-49D1-8AA7-231A4F752F31}">
      <dgm:prSet/>
      <dgm:spPr/>
      <dgm:t>
        <a:bodyPr/>
        <a:lstStyle/>
        <a:p>
          <a:endParaRPr lang="en-US"/>
        </a:p>
      </dgm:t>
    </dgm:pt>
    <dgm:pt modelId="{AD1D204A-78A4-49DB-A1E5-35BB7AFD949B}" type="sibTrans" cxnId="{D3538EAA-509E-49D1-8AA7-231A4F752F31}">
      <dgm:prSet/>
      <dgm:spPr/>
      <dgm:t>
        <a:bodyPr/>
        <a:lstStyle/>
        <a:p>
          <a:endParaRPr lang="en-US"/>
        </a:p>
      </dgm:t>
    </dgm:pt>
    <dgm:pt modelId="{A2CE1FF7-9A82-4795-BD48-33FA39F3C243}">
      <dgm:prSet/>
      <dgm:spPr/>
      <dgm:t>
        <a:bodyPr/>
        <a:lstStyle/>
        <a:p>
          <a:r>
            <a:rPr lang="en-US" dirty="0" smtClean="0"/>
            <a:t>Angular bandwidth</a:t>
          </a:r>
          <a:endParaRPr lang="en-US" dirty="0"/>
        </a:p>
      </dgm:t>
    </dgm:pt>
    <dgm:pt modelId="{D15F22DC-417C-4517-A462-A321F25CE74B}" type="parTrans" cxnId="{2682DA73-2851-4AA6-8672-AAD9CBC57860}">
      <dgm:prSet/>
      <dgm:spPr/>
      <dgm:t>
        <a:bodyPr/>
        <a:lstStyle/>
        <a:p>
          <a:endParaRPr lang="en-US"/>
        </a:p>
      </dgm:t>
    </dgm:pt>
    <dgm:pt modelId="{523F2351-6709-4924-96FE-8FED02087E8A}" type="sibTrans" cxnId="{2682DA73-2851-4AA6-8672-AAD9CBC57860}">
      <dgm:prSet/>
      <dgm:spPr/>
      <dgm:t>
        <a:bodyPr/>
        <a:lstStyle/>
        <a:p>
          <a:endParaRPr lang="en-US"/>
        </a:p>
      </dgm:t>
    </dgm:pt>
    <dgm:pt modelId="{676CE5AF-2124-4D4B-AC18-AFC8EE517D3F}">
      <dgm:prSet/>
      <dgm:spPr/>
      <dgm:t>
        <a:bodyPr/>
        <a:lstStyle/>
        <a:p>
          <a:r>
            <a:rPr lang="en-US" dirty="0" smtClean="0"/>
            <a:t>Ridge energy</a:t>
          </a:r>
          <a:endParaRPr lang="en-US" dirty="0"/>
        </a:p>
      </dgm:t>
    </dgm:pt>
    <dgm:pt modelId="{1DFDA5C5-9531-477F-AACA-24118EA06B48}" type="parTrans" cxnId="{F122F7CC-4ABF-4DA9-988B-0371DE86B45E}">
      <dgm:prSet/>
      <dgm:spPr/>
      <dgm:t>
        <a:bodyPr/>
        <a:lstStyle/>
        <a:p>
          <a:endParaRPr lang="en-US"/>
        </a:p>
      </dgm:t>
    </dgm:pt>
    <dgm:pt modelId="{35ECC340-9202-44E7-BC50-D2A4B59E4572}" type="sibTrans" cxnId="{F122F7CC-4ABF-4DA9-988B-0371DE86B45E}">
      <dgm:prSet/>
      <dgm:spPr/>
      <dgm:t>
        <a:bodyPr/>
        <a:lstStyle/>
        <a:p>
          <a:endParaRPr lang="en-US"/>
        </a:p>
      </dgm:t>
    </dgm:pt>
    <dgm:pt modelId="{34F1529B-AB90-4118-A1A0-572D21C4430B}">
      <dgm:prSet/>
      <dgm:spPr/>
      <dgm:t>
        <a:bodyPr/>
        <a:lstStyle/>
        <a:p>
          <a:r>
            <a:rPr lang="en-US" dirty="0" smtClean="0"/>
            <a:t>Ridge cluster energy</a:t>
          </a:r>
          <a:endParaRPr lang="en-US" dirty="0"/>
        </a:p>
      </dgm:t>
    </dgm:pt>
    <dgm:pt modelId="{B1AE8E03-9B24-4E35-9B8F-4A1AD571BC9E}" type="parTrans" cxnId="{051E623D-BF2B-4015-9F88-13DB62B13189}">
      <dgm:prSet/>
      <dgm:spPr/>
      <dgm:t>
        <a:bodyPr/>
        <a:lstStyle/>
        <a:p>
          <a:endParaRPr lang="en-US"/>
        </a:p>
      </dgm:t>
    </dgm:pt>
    <dgm:pt modelId="{70D9124F-CFBB-4AE3-9163-AACEEE770D46}" type="sibTrans" cxnId="{051E623D-BF2B-4015-9F88-13DB62B13189}">
      <dgm:prSet/>
      <dgm:spPr/>
      <dgm:t>
        <a:bodyPr/>
        <a:lstStyle/>
        <a:p>
          <a:endParaRPr lang="en-US"/>
        </a:p>
      </dgm:t>
    </dgm:pt>
    <dgm:pt modelId="{BE688969-D193-4263-9B85-61D4FAC200D7}">
      <dgm:prSet/>
      <dgm:spPr/>
      <dgm:t>
        <a:bodyPr/>
        <a:lstStyle/>
        <a:p>
          <a:r>
            <a:rPr lang="en-US" dirty="0" smtClean="0"/>
            <a:t>Ridge continuity</a:t>
          </a:r>
          <a:endParaRPr lang="en-US" dirty="0"/>
        </a:p>
      </dgm:t>
    </dgm:pt>
    <dgm:pt modelId="{653D78E9-EC56-40D9-9582-0569A710FFD9}" type="parTrans" cxnId="{EB5A71A8-9CA4-49E6-96E3-29D64332B54B}">
      <dgm:prSet/>
      <dgm:spPr/>
      <dgm:t>
        <a:bodyPr/>
        <a:lstStyle/>
        <a:p>
          <a:endParaRPr lang="en-US"/>
        </a:p>
      </dgm:t>
    </dgm:pt>
    <dgm:pt modelId="{7BDECDF8-BC79-4DCE-96B4-26C440D0060C}" type="sibTrans" cxnId="{EB5A71A8-9CA4-49E6-96E3-29D64332B54B}">
      <dgm:prSet/>
      <dgm:spPr/>
      <dgm:t>
        <a:bodyPr/>
        <a:lstStyle/>
        <a:p>
          <a:endParaRPr lang="en-US"/>
        </a:p>
      </dgm:t>
    </dgm:pt>
    <dgm:pt modelId="{EB0C9FDE-26FE-4C41-A19A-8D5B35B0E024}">
      <dgm:prSet/>
      <dgm:spPr/>
      <dgm:t>
        <a:bodyPr/>
        <a:lstStyle/>
        <a:p>
          <a:r>
            <a:rPr lang="en-US" dirty="0" smtClean="0"/>
            <a:t>Ridge clarity</a:t>
          </a:r>
          <a:endParaRPr lang="en-US" dirty="0"/>
        </a:p>
      </dgm:t>
    </dgm:pt>
    <dgm:pt modelId="{4A9B70B2-204C-43FD-BAB3-C1D5DEFD5A55}" type="parTrans" cxnId="{D9516496-9195-48DA-B55B-47B6CA2AF4F7}">
      <dgm:prSet/>
      <dgm:spPr/>
      <dgm:t>
        <a:bodyPr/>
        <a:lstStyle/>
        <a:p>
          <a:endParaRPr lang="en-US"/>
        </a:p>
      </dgm:t>
    </dgm:pt>
    <dgm:pt modelId="{626204BC-36B2-4A2C-8C0D-846AA624C0B5}" type="sibTrans" cxnId="{D9516496-9195-48DA-B55B-47B6CA2AF4F7}">
      <dgm:prSet/>
      <dgm:spPr/>
      <dgm:t>
        <a:bodyPr/>
        <a:lstStyle/>
        <a:p>
          <a:endParaRPr lang="en-US"/>
        </a:p>
      </dgm:t>
    </dgm:pt>
    <dgm:pt modelId="{F24C99A6-5A51-4F7B-99E8-16150315814C}" type="pres">
      <dgm:prSet presAssocID="{BE4DA81F-8BF4-4F24-A488-DAAC84500A5A}" presName="diagram" presStyleCnt="0">
        <dgm:presLayoutVars>
          <dgm:dir/>
          <dgm:animLvl val="lvl"/>
          <dgm:resizeHandles val="exact"/>
        </dgm:presLayoutVars>
      </dgm:prSet>
      <dgm:spPr/>
    </dgm:pt>
    <dgm:pt modelId="{2080EC56-38F9-4CA9-8474-DF2D849296E9}" type="pres">
      <dgm:prSet presAssocID="{7DF78DE7-8ECD-465D-9979-3B367513FDDE}" presName="compNode" presStyleCnt="0"/>
      <dgm:spPr/>
    </dgm:pt>
    <dgm:pt modelId="{5C169FA1-946D-419C-9B9C-FE2E85657CDC}" type="pres">
      <dgm:prSet presAssocID="{7DF78DE7-8ECD-465D-9979-3B367513FDDE}" presName="childRec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653275-E0B5-48BB-A629-11511FBFB0E3}" type="pres">
      <dgm:prSet presAssocID="{7DF78DE7-8ECD-465D-9979-3B367513FDDE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67F32-3185-44D6-BEC3-9FDF093B3CBC}" type="pres">
      <dgm:prSet presAssocID="{7DF78DE7-8ECD-465D-9979-3B367513FDDE}" presName="parentRect" presStyleLbl="alignNode1" presStyleIdx="0" presStyleCnt="5"/>
      <dgm:spPr/>
      <dgm:t>
        <a:bodyPr/>
        <a:lstStyle/>
        <a:p>
          <a:endParaRPr lang="en-US"/>
        </a:p>
      </dgm:t>
    </dgm:pt>
    <dgm:pt modelId="{E3A47B84-A13A-41E0-B83B-AB2127E3E71B}" type="pres">
      <dgm:prSet presAssocID="{7DF78DE7-8ECD-465D-9979-3B367513FDDE}" presName="adorn" presStyleLbl="fgAccFollowNode1" presStyleIdx="0" presStyleCnt="5"/>
      <dgm:spPr/>
    </dgm:pt>
    <dgm:pt modelId="{B72017A1-AD1E-4B5E-BF68-D9681A2A7B35}" type="pres">
      <dgm:prSet presAssocID="{C09B9185-AB38-4521-8A22-04697AF8AA8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0C506F5-3229-4C4C-B6D3-2AE6AD62317A}" type="pres">
      <dgm:prSet presAssocID="{43F606CC-47AB-47D1-AC7E-FA34E12F51A1}" presName="compNode" presStyleCnt="0"/>
      <dgm:spPr/>
    </dgm:pt>
    <dgm:pt modelId="{8E806C13-6608-4E39-A0C3-D41DA4654BA4}" type="pres">
      <dgm:prSet presAssocID="{43F606CC-47AB-47D1-AC7E-FA34E12F51A1}" presName="childRec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E76023-3DA8-4900-99B4-08B61E57EE37}" type="pres">
      <dgm:prSet presAssocID="{43F606CC-47AB-47D1-AC7E-FA34E12F51A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25F4E-AA0A-479C-98FB-30A7528718F7}" type="pres">
      <dgm:prSet presAssocID="{43F606CC-47AB-47D1-AC7E-FA34E12F51A1}" presName="parentRect" presStyleLbl="alignNode1" presStyleIdx="1" presStyleCnt="5"/>
      <dgm:spPr/>
      <dgm:t>
        <a:bodyPr/>
        <a:lstStyle/>
        <a:p>
          <a:endParaRPr lang="en-US"/>
        </a:p>
      </dgm:t>
    </dgm:pt>
    <dgm:pt modelId="{84390A72-A428-4D0D-AE88-FD95047AE17A}" type="pres">
      <dgm:prSet presAssocID="{43F606CC-47AB-47D1-AC7E-FA34E12F51A1}" presName="adorn" presStyleLbl="fgAccFollowNode1" presStyleIdx="1" presStyleCnt="5"/>
      <dgm:spPr/>
    </dgm:pt>
    <dgm:pt modelId="{D45AB4CA-3CD5-4AB3-BD56-3726095FFD69}" type="pres">
      <dgm:prSet presAssocID="{7B5D0229-1786-4C46-A426-0A4ED2AEF3F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C85D4A-25ED-4C89-A781-C5A420941ED7}" type="pres">
      <dgm:prSet presAssocID="{539D29D0-BF44-485B-AE21-048C3301BBD1}" presName="compNode" presStyleCnt="0"/>
      <dgm:spPr/>
    </dgm:pt>
    <dgm:pt modelId="{CE30F016-1827-4112-A634-B805236B4D3E}" type="pres">
      <dgm:prSet presAssocID="{539D29D0-BF44-485B-AE21-048C3301BBD1}" presName="childRec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2B66B1-6E69-4EF6-B8E8-05F43BDEA521}" type="pres">
      <dgm:prSet presAssocID="{539D29D0-BF44-485B-AE21-048C3301BBD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39BD2C-578B-421A-AD49-76670DE1C1F6}" type="pres">
      <dgm:prSet presAssocID="{539D29D0-BF44-485B-AE21-048C3301BBD1}" presName="parentRect" presStyleLbl="alignNode1" presStyleIdx="2" presStyleCnt="5"/>
      <dgm:spPr/>
      <dgm:t>
        <a:bodyPr/>
        <a:lstStyle/>
        <a:p>
          <a:endParaRPr lang="en-US"/>
        </a:p>
      </dgm:t>
    </dgm:pt>
    <dgm:pt modelId="{639FD585-3A0D-4463-A335-B85B70F9AC6A}" type="pres">
      <dgm:prSet presAssocID="{539D29D0-BF44-485B-AE21-048C3301BBD1}" presName="adorn" presStyleLbl="fgAccFollowNode1" presStyleIdx="2" presStyleCnt="5"/>
      <dgm:spPr/>
    </dgm:pt>
    <dgm:pt modelId="{84692404-1399-4C3B-AAF5-8EFA589AF6EA}" type="pres">
      <dgm:prSet presAssocID="{69EB0359-917F-42D7-8CAF-1EAEEDB36BE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19AE3E1-53F3-4E01-8EB3-184060125024}" type="pres">
      <dgm:prSet presAssocID="{662C258B-F4F2-4538-B3E5-52000CE94685}" presName="compNode" presStyleCnt="0"/>
      <dgm:spPr/>
    </dgm:pt>
    <dgm:pt modelId="{A683AC59-4ACB-4A0A-B2DE-F351DA3264C8}" type="pres">
      <dgm:prSet presAssocID="{662C258B-F4F2-4538-B3E5-52000CE94685}" presName="childRec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C4CED6-415E-4BBB-91F3-32F83EC0AD9E}" type="pres">
      <dgm:prSet presAssocID="{662C258B-F4F2-4538-B3E5-52000CE9468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C4B493-C686-4737-9735-FBE09EF0F23E}" type="pres">
      <dgm:prSet presAssocID="{662C258B-F4F2-4538-B3E5-52000CE94685}" presName="parentRect" presStyleLbl="alignNode1" presStyleIdx="3" presStyleCnt="5"/>
      <dgm:spPr/>
      <dgm:t>
        <a:bodyPr/>
        <a:lstStyle/>
        <a:p>
          <a:endParaRPr lang="en-US"/>
        </a:p>
      </dgm:t>
    </dgm:pt>
    <dgm:pt modelId="{EAB04FD9-FA03-42EF-8CC4-D0CCB2D99479}" type="pres">
      <dgm:prSet presAssocID="{662C258B-F4F2-4538-B3E5-52000CE94685}" presName="adorn" presStyleLbl="fgAccFollowNode1" presStyleIdx="3" presStyleCnt="5"/>
      <dgm:spPr/>
    </dgm:pt>
    <dgm:pt modelId="{0CDF9ED1-AC5E-4337-B02D-EDA39779D53B}" type="pres">
      <dgm:prSet presAssocID="{A1BE3AF8-0024-459B-A794-7C2E2F3E348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9F2A7ED-4141-4DB6-B772-15131108342D}" type="pres">
      <dgm:prSet presAssocID="{5B18D687-C406-4F59-ACA8-E993DE270AB5}" presName="compNode" presStyleCnt="0"/>
      <dgm:spPr/>
    </dgm:pt>
    <dgm:pt modelId="{AE059E1A-D7AA-4D77-A12F-C5D7BE0AC2A7}" type="pres">
      <dgm:prSet presAssocID="{5B18D687-C406-4F59-ACA8-E993DE270AB5}" presName="childRec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0BAE9-1B71-419A-BCA7-B63DF1BF364C}" type="pres">
      <dgm:prSet presAssocID="{5B18D687-C406-4F59-ACA8-E993DE270AB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92B83-4570-4566-A67A-A45AC157E0A6}" type="pres">
      <dgm:prSet presAssocID="{5B18D687-C406-4F59-ACA8-E993DE270AB5}" presName="parentRect" presStyleLbl="alignNode1" presStyleIdx="4" presStyleCnt="5"/>
      <dgm:spPr/>
      <dgm:t>
        <a:bodyPr/>
        <a:lstStyle/>
        <a:p>
          <a:endParaRPr lang="en-US"/>
        </a:p>
      </dgm:t>
    </dgm:pt>
    <dgm:pt modelId="{0E054096-73D3-4319-881C-F9D79F02A64B}" type="pres">
      <dgm:prSet presAssocID="{5B18D687-C406-4F59-ACA8-E993DE270AB5}" presName="adorn" presStyleLbl="fgAccFollowNode1" presStyleIdx="4" presStyleCnt="5"/>
      <dgm:spPr/>
    </dgm:pt>
  </dgm:ptLst>
  <dgm:cxnLst>
    <dgm:cxn modelId="{D368E198-70EA-C348-9D32-FB81A08080B8}" type="presOf" srcId="{041805F9-52BF-43A5-868A-4160DA04D646}" destId="{AE059E1A-D7AA-4D77-A12F-C5D7BE0AC2A7}" srcOrd="0" destOrd="1" presId="urn:microsoft.com/office/officeart/2005/8/layout/bList2#4"/>
    <dgm:cxn modelId="{CB810BA9-162A-8B44-B393-89C8D5D08649}" type="presOf" srcId="{C09B9185-AB38-4521-8A22-04697AF8AA87}" destId="{B72017A1-AD1E-4B5E-BF68-D9681A2A7B35}" srcOrd="0" destOrd="0" presId="urn:microsoft.com/office/officeart/2005/8/layout/bList2#4"/>
    <dgm:cxn modelId="{55B32329-AD92-3541-B078-017F0AD1078A}" type="presOf" srcId="{34F1529B-AB90-4118-A1A0-572D21C4430B}" destId="{A683AC59-4ACB-4A0A-B2DE-F351DA3264C8}" srcOrd="0" destOrd="1" presId="urn:microsoft.com/office/officeart/2005/8/layout/bList2#4"/>
    <dgm:cxn modelId="{8E47FF74-04B5-824C-9FDB-964EA1B0D985}" type="presOf" srcId="{539D29D0-BF44-485B-AE21-048C3301BBD1}" destId="{2239BD2C-578B-421A-AD49-76670DE1C1F6}" srcOrd="1" destOrd="0" presId="urn:microsoft.com/office/officeart/2005/8/layout/bList2#4"/>
    <dgm:cxn modelId="{3134AFD5-01F9-284E-BB9F-8AA79B35FE2E}" type="presOf" srcId="{79971DE4-C24B-4B86-81A8-AF021A992299}" destId="{5C169FA1-946D-419C-9B9C-FE2E85657CDC}" srcOrd="0" destOrd="0" presId="urn:microsoft.com/office/officeart/2005/8/layout/bList2#4"/>
    <dgm:cxn modelId="{C6584A5D-07EA-8C4F-B851-1DAFCD1DA531}" type="presOf" srcId="{EB0C9FDE-26FE-4C41-A19A-8D5B35B0E024}" destId="{A683AC59-4ACB-4A0A-B2DE-F351DA3264C8}" srcOrd="0" destOrd="3" presId="urn:microsoft.com/office/officeart/2005/8/layout/bList2#4"/>
    <dgm:cxn modelId="{09AE4DAF-CBA4-524C-B340-13C872A79AB9}" type="presOf" srcId="{662C258B-F4F2-4538-B3E5-52000CE94685}" destId="{E7C4B493-C686-4737-9735-FBE09EF0F23E}" srcOrd="1" destOrd="0" presId="urn:microsoft.com/office/officeart/2005/8/layout/bList2#4"/>
    <dgm:cxn modelId="{32307376-95D5-194C-B67E-5BB3E56982BF}" type="presOf" srcId="{F1E36F5E-F3FC-4C70-A648-FDC2044FF045}" destId="{5C169FA1-946D-419C-9B9C-FE2E85657CDC}" srcOrd="0" destOrd="1" presId="urn:microsoft.com/office/officeart/2005/8/layout/bList2#4"/>
    <dgm:cxn modelId="{A404D798-898C-3843-AC86-834ED72FF674}" type="presOf" srcId="{43F606CC-47AB-47D1-AC7E-FA34E12F51A1}" destId="{AD325F4E-AA0A-479C-98FB-30A7528718F7}" srcOrd="1" destOrd="0" presId="urn:microsoft.com/office/officeart/2005/8/layout/bList2#4"/>
    <dgm:cxn modelId="{8F464522-49AD-A743-A106-054B571D90A8}" type="presOf" srcId="{43F606CC-47AB-47D1-AC7E-FA34E12F51A1}" destId="{9DE76023-3DA8-4900-99B4-08B61E57EE37}" srcOrd="0" destOrd="0" presId="urn:microsoft.com/office/officeart/2005/8/layout/bList2#4"/>
    <dgm:cxn modelId="{2378B2B0-F94B-A24D-8B58-6034AA3F56E7}" type="presOf" srcId="{676CE5AF-2124-4D4B-AC18-AFC8EE517D3F}" destId="{A683AC59-4ACB-4A0A-B2DE-F351DA3264C8}" srcOrd="0" destOrd="0" presId="urn:microsoft.com/office/officeart/2005/8/layout/bList2#4"/>
    <dgm:cxn modelId="{D9516496-9195-48DA-B55B-47B6CA2AF4F7}" srcId="{662C258B-F4F2-4538-B3E5-52000CE94685}" destId="{EB0C9FDE-26FE-4C41-A19A-8D5B35B0E024}" srcOrd="3" destOrd="0" parTransId="{4A9B70B2-204C-43FD-BAB3-C1D5DEFD5A55}" sibTransId="{626204BC-36B2-4A2C-8C0D-846AA624C0B5}"/>
    <dgm:cxn modelId="{DFF2D7A6-C7CC-43F5-BE0F-73D2BAFC6411}" srcId="{43F606CC-47AB-47D1-AC7E-FA34E12F51A1}" destId="{9DD59816-441A-4E4E-B170-BE95440EF9D4}" srcOrd="0" destOrd="0" parTransId="{D5CA29D9-1B92-4ECF-A29D-DBC9BEC6674D}" sibTransId="{7A2F99B2-DBA1-4E85-BB5E-7FB76FFA08F3}"/>
    <dgm:cxn modelId="{18B5248B-9F57-8147-9FEB-72079BDEBEC7}" type="presOf" srcId="{A95C2362-3191-44E5-97BB-4A8FC4009FBB}" destId="{AE059E1A-D7AA-4D77-A12F-C5D7BE0AC2A7}" srcOrd="0" destOrd="0" presId="urn:microsoft.com/office/officeart/2005/8/layout/bList2#4"/>
    <dgm:cxn modelId="{793339FE-0FA5-F346-A483-626038FD24D2}" type="presOf" srcId="{A1BE3AF8-0024-459B-A794-7C2E2F3E348F}" destId="{0CDF9ED1-AC5E-4337-B02D-EDA39779D53B}" srcOrd="0" destOrd="0" presId="urn:microsoft.com/office/officeart/2005/8/layout/bList2#4"/>
    <dgm:cxn modelId="{E97A3958-A470-4463-A1DA-C28B6016B3B1}" srcId="{7DF78DE7-8ECD-465D-9979-3B367513FDDE}" destId="{DB22846C-F66C-42B8-8389-9A1316F18BA5}" srcOrd="2" destOrd="0" parTransId="{8D5CC515-AC80-46DF-BE5B-762EDEB4DD22}" sibTransId="{280F2202-4EB5-42C3-9825-9FE1DAD86AA7}"/>
    <dgm:cxn modelId="{EB5A71A8-9CA4-49E6-96E3-29D64332B54B}" srcId="{662C258B-F4F2-4538-B3E5-52000CE94685}" destId="{BE688969-D193-4263-9B85-61D4FAC200D7}" srcOrd="2" destOrd="0" parTransId="{653D78E9-EC56-40D9-9582-0569A710FFD9}" sibTransId="{7BDECDF8-BC79-4DCE-96B4-26C440D0060C}"/>
    <dgm:cxn modelId="{74782CD8-2B10-6E4A-8CDC-12D95EAC569D}" type="presOf" srcId="{7B5D0229-1786-4C46-A426-0A4ED2AEF3F2}" destId="{D45AB4CA-3CD5-4AB3-BD56-3726095FFD69}" srcOrd="0" destOrd="0" presId="urn:microsoft.com/office/officeart/2005/8/layout/bList2#4"/>
    <dgm:cxn modelId="{7C8F6D72-6D5C-DA4D-9685-6A84B8D94DF8}" type="presOf" srcId="{A2CE1FF7-9A82-4795-BD48-33FA39F3C243}" destId="{CE30F016-1827-4112-A634-B805236B4D3E}" srcOrd="0" destOrd="3" presId="urn:microsoft.com/office/officeart/2005/8/layout/bList2#4"/>
    <dgm:cxn modelId="{F80F1C0A-8B7B-4F42-9946-17069945D24A}" type="presOf" srcId="{FC43516D-E570-428D-8ADF-BA68644B3A4B}" destId="{CE30F016-1827-4112-A634-B805236B4D3E}" srcOrd="0" destOrd="2" presId="urn:microsoft.com/office/officeart/2005/8/layout/bList2#4"/>
    <dgm:cxn modelId="{2B9BD4E5-528B-4521-80AC-311BF6254EE4}" srcId="{43F606CC-47AB-47D1-AC7E-FA34E12F51A1}" destId="{E5689BBA-12F9-4BAA-82B3-E4BB08104FFF}" srcOrd="2" destOrd="0" parTransId="{3B6DFD12-10E5-424C-BAFB-BBD3646DA6CB}" sibTransId="{187CB78F-8172-43B7-9579-E942BB919506}"/>
    <dgm:cxn modelId="{3DDBEC85-8B9C-C94B-9019-7C98A6AD3D36}" type="presOf" srcId="{5B18D687-C406-4F59-ACA8-E993DE270AB5}" destId="{09D92B83-4570-4566-A67A-A45AC157E0A6}" srcOrd="1" destOrd="0" presId="urn:microsoft.com/office/officeart/2005/8/layout/bList2#4"/>
    <dgm:cxn modelId="{A96FDDEC-1DB4-8145-8B00-E9368D9CFB6C}" type="presOf" srcId="{BE688969-D193-4263-9B85-61D4FAC200D7}" destId="{A683AC59-4ACB-4A0A-B2DE-F351DA3264C8}" srcOrd="0" destOrd="2" presId="urn:microsoft.com/office/officeart/2005/8/layout/bList2#4"/>
    <dgm:cxn modelId="{83BCFA6E-47E5-4994-8099-FED3CAEB6AFD}" srcId="{43F606CC-47AB-47D1-AC7E-FA34E12F51A1}" destId="{DB7D2F02-4FFB-4EE4-AEC7-ED92B3B4CA58}" srcOrd="1" destOrd="0" parTransId="{DF08E600-0C62-47C8-88FD-0637C6BCC39A}" sibTransId="{B6250231-C259-47A4-B7FF-874C2EF8B907}"/>
    <dgm:cxn modelId="{B4485DCB-F72B-E947-A558-B777FFD28E79}" type="presOf" srcId="{662C258B-F4F2-4538-B3E5-52000CE94685}" destId="{E6C4CED6-415E-4BBB-91F3-32F83EC0AD9E}" srcOrd="0" destOrd="0" presId="urn:microsoft.com/office/officeart/2005/8/layout/bList2#4"/>
    <dgm:cxn modelId="{D3538EAA-509E-49D1-8AA7-231A4F752F31}" srcId="{539D29D0-BF44-485B-AE21-048C3301BBD1}" destId="{FC43516D-E570-428D-8ADF-BA68644B3A4B}" srcOrd="2" destOrd="0" parTransId="{F8AEB638-18B9-4DA4-B21E-E8CACC466ADE}" sibTransId="{AD1D204A-78A4-49DB-A1E5-35BB7AFD949B}"/>
    <dgm:cxn modelId="{A5E58E3B-0EF6-544D-AE53-2737E335BCC9}" type="presOf" srcId="{7DF78DE7-8ECD-465D-9979-3B367513FDDE}" destId="{5CF67F32-3185-44D6-BEC3-9FDF093B3CBC}" srcOrd="1" destOrd="0" presId="urn:microsoft.com/office/officeart/2005/8/layout/bList2#4"/>
    <dgm:cxn modelId="{2682DA73-2851-4AA6-8672-AAD9CBC57860}" srcId="{539D29D0-BF44-485B-AE21-048C3301BBD1}" destId="{A2CE1FF7-9A82-4795-BD48-33FA39F3C243}" srcOrd="3" destOrd="0" parTransId="{D15F22DC-417C-4517-A462-A321F25CE74B}" sibTransId="{523F2351-6709-4924-96FE-8FED02087E8A}"/>
    <dgm:cxn modelId="{4DEF24A3-2295-4E47-ADB5-6F027EA4F1F9}" srcId="{BE4DA81F-8BF4-4F24-A488-DAAC84500A5A}" destId="{539D29D0-BF44-485B-AE21-048C3301BBD1}" srcOrd="2" destOrd="0" parTransId="{B3DC93D3-17EC-4FD0-A2CE-E6812ABB7858}" sibTransId="{69EB0359-917F-42D7-8CAF-1EAEEDB36BEA}"/>
    <dgm:cxn modelId="{440C92FF-7112-409F-BCF6-6B21CFFF6042}" srcId="{5B18D687-C406-4F59-ACA8-E993DE270AB5}" destId="{041805F9-52BF-43A5-868A-4160DA04D646}" srcOrd="1" destOrd="0" parTransId="{155C39F7-BA64-4E0A-93F2-474919A1744A}" sibTransId="{3F0D332A-8CD0-4C1C-B1F5-0CFCAF881488}"/>
    <dgm:cxn modelId="{F122F7CC-4ABF-4DA9-988B-0371DE86B45E}" srcId="{662C258B-F4F2-4538-B3E5-52000CE94685}" destId="{676CE5AF-2124-4D4B-AC18-AFC8EE517D3F}" srcOrd="0" destOrd="0" parTransId="{1DFDA5C5-9531-477F-AACA-24118EA06B48}" sibTransId="{35ECC340-9202-44E7-BC50-D2A4B59E4572}"/>
    <dgm:cxn modelId="{53744563-ED6B-4C6E-B0B0-ADBAF383545A}" srcId="{5B18D687-C406-4F59-ACA8-E993DE270AB5}" destId="{A95C2362-3191-44E5-97BB-4A8FC4009FBB}" srcOrd="0" destOrd="0" parTransId="{659C9493-FB06-4F04-BD12-B105F4EA5DC0}" sibTransId="{4919FF3F-3253-4590-8447-A15E39283BBC}"/>
    <dgm:cxn modelId="{01A92171-C823-B34D-9B63-6CC85FD81408}" type="presOf" srcId="{DB8BD79F-B1D7-4228-8093-731D3EB01E3D}" destId="{8E806C13-6608-4E39-A0C3-D41DA4654BA4}" srcOrd="0" destOrd="3" presId="urn:microsoft.com/office/officeart/2005/8/layout/bList2#4"/>
    <dgm:cxn modelId="{4E90285A-E0D1-48ED-88D9-72848EAB6A35}" srcId="{BE4DA81F-8BF4-4F24-A488-DAAC84500A5A}" destId="{7DF78DE7-8ECD-465D-9979-3B367513FDDE}" srcOrd="0" destOrd="0" parTransId="{C73181B0-DBA3-49C4-BB1E-9E48A6134021}" sibTransId="{C09B9185-AB38-4521-8A22-04697AF8AA87}"/>
    <dgm:cxn modelId="{CE746561-138D-4721-8F21-5029E619813B}" srcId="{BE4DA81F-8BF4-4F24-A488-DAAC84500A5A}" destId="{43F606CC-47AB-47D1-AC7E-FA34E12F51A1}" srcOrd="1" destOrd="0" parTransId="{6B4CB2E2-F7E1-47BD-AAC3-FBE476446E09}" sibTransId="{7B5D0229-1786-4C46-A426-0A4ED2AEF3F2}"/>
    <dgm:cxn modelId="{1D4246EA-6B0C-46CF-9038-0424A5CF204A}" srcId="{7DF78DE7-8ECD-465D-9979-3B367513FDDE}" destId="{79971DE4-C24B-4B86-81A8-AF021A992299}" srcOrd="0" destOrd="0" parTransId="{EA229DCA-D1AA-4259-A9CA-02FDA297AAF0}" sibTransId="{CEF2B6B0-EC27-4B82-98F0-5895E9320E5F}"/>
    <dgm:cxn modelId="{051E623D-BF2B-4015-9F88-13DB62B13189}" srcId="{662C258B-F4F2-4538-B3E5-52000CE94685}" destId="{34F1529B-AB90-4118-A1A0-572D21C4430B}" srcOrd="1" destOrd="0" parTransId="{B1AE8E03-9B24-4E35-9B8F-4A1AD571BC9E}" sibTransId="{70D9124F-CFBB-4AE3-9163-AACEEE770D46}"/>
    <dgm:cxn modelId="{3FEC9255-7A74-44B8-90A9-0569F56EE645}" srcId="{BE4DA81F-8BF4-4F24-A488-DAAC84500A5A}" destId="{5B18D687-C406-4F59-ACA8-E993DE270AB5}" srcOrd="4" destOrd="0" parTransId="{157D8A89-D7AF-4E2A-8D07-A39509C838D2}" sibTransId="{57CDD01A-9974-4AD6-A42F-495861810D1F}"/>
    <dgm:cxn modelId="{9FEB9FB6-86DE-4B62-BAAF-7C890F427E4E}" srcId="{BE4DA81F-8BF4-4F24-A488-DAAC84500A5A}" destId="{662C258B-F4F2-4538-B3E5-52000CE94685}" srcOrd="3" destOrd="0" parTransId="{B4B0FA61-8DE2-4C7A-9CF1-C24BE8AA543F}" sibTransId="{A1BE3AF8-0024-459B-A794-7C2E2F3E348F}"/>
    <dgm:cxn modelId="{3704337A-EF8E-4E0A-B134-9A3203DB41BD}" srcId="{539D29D0-BF44-485B-AE21-048C3301BBD1}" destId="{EC44512E-C59F-43C3-BA58-B418F45880FE}" srcOrd="1" destOrd="0" parTransId="{DA27DF55-58C8-4E70-98BD-7F851F520742}" sibTransId="{1C8E732E-2609-4955-9D06-40B2C72BB5BA}"/>
    <dgm:cxn modelId="{F52546A3-6D4A-644B-A26B-52601B5F2E5D}" type="presOf" srcId="{DB22846C-F66C-42B8-8389-9A1316F18BA5}" destId="{5C169FA1-946D-419C-9B9C-FE2E85657CDC}" srcOrd="0" destOrd="2" presId="urn:microsoft.com/office/officeart/2005/8/layout/bList2#4"/>
    <dgm:cxn modelId="{B2295FF9-BC14-9B42-B4A0-D3922847943F}" type="presOf" srcId="{EC44512E-C59F-43C3-BA58-B418F45880FE}" destId="{CE30F016-1827-4112-A634-B805236B4D3E}" srcOrd="0" destOrd="1" presId="urn:microsoft.com/office/officeart/2005/8/layout/bList2#4"/>
    <dgm:cxn modelId="{F1024D2F-1B73-42B4-9645-4975639A1282}" srcId="{7DF78DE7-8ECD-465D-9979-3B367513FDDE}" destId="{F1E36F5E-F3FC-4C70-A648-FDC2044FF045}" srcOrd="1" destOrd="0" parTransId="{3D615FC6-D7FD-4230-A7EF-543871654A07}" sibTransId="{00DBF8A2-D895-4AA5-81F2-F30C92704B88}"/>
    <dgm:cxn modelId="{E86E1408-D160-493F-8223-FE83AD86A9FC}" srcId="{539D29D0-BF44-485B-AE21-048C3301BBD1}" destId="{4B274DFB-CED3-426A-8766-1DFCBB536A04}" srcOrd="0" destOrd="0" parTransId="{303CB7E7-FC53-4723-977E-117105F143ED}" sibTransId="{C14FF29E-523D-432C-A415-C22CA1EAB6AB}"/>
    <dgm:cxn modelId="{FE7FC80E-4AFE-5F42-8ED9-3B7AD44A5E9F}" type="presOf" srcId="{539D29D0-BF44-485B-AE21-048C3301BBD1}" destId="{742B66B1-6E69-4EF6-B8E8-05F43BDEA521}" srcOrd="0" destOrd="0" presId="urn:microsoft.com/office/officeart/2005/8/layout/bList2#4"/>
    <dgm:cxn modelId="{1C0613CE-A806-4356-9B42-76F4571ED9C7}" srcId="{43F606CC-47AB-47D1-AC7E-FA34E12F51A1}" destId="{DB8BD79F-B1D7-4228-8093-731D3EB01E3D}" srcOrd="3" destOrd="0" parTransId="{749244E0-B915-4B97-BD7E-171A20D71E4A}" sibTransId="{9C9A9FF4-1BB5-47D4-8CD5-80EAE371DD5A}"/>
    <dgm:cxn modelId="{C92E705B-0C9B-0E4C-9F5C-00E46FBB3617}" type="presOf" srcId="{BE4DA81F-8BF4-4F24-A488-DAAC84500A5A}" destId="{F24C99A6-5A51-4F7B-99E8-16150315814C}" srcOrd="0" destOrd="0" presId="urn:microsoft.com/office/officeart/2005/8/layout/bList2#4"/>
    <dgm:cxn modelId="{AFB7E141-DC87-7F4A-9F86-1D6AC4264562}" type="presOf" srcId="{7DF78DE7-8ECD-465D-9979-3B367513FDDE}" destId="{1C653275-E0B5-48BB-A629-11511FBFB0E3}" srcOrd="0" destOrd="0" presId="urn:microsoft.com/office/officeart/2005/8/layout/bList2#4"/>
    <dgm:cxn modelId="{660E52CD-3F63-F14B-9CDA-ECA3F6751ADF}" type="presOf" srcId="{9DD59816-441A-4E4E-B170-BE95440EF9D4}" destId="{8E806C13-6608-4E39-A0C3-D41DA4654BA4}" srcOrd="0" destOrd="0" presId="urn:microsoft.com/office/officeart/2005/8/layout/bList2#4"/>
    <dgm:cxn modelId="{C903755B-7CEE-B24A-939D-988F2B60A16B}" type="presOf" srcId="{4B274DFB-CED3-426A-8766-1DFCBB536A04}" destId="{CE30F016-1827-4112-A634-B805236B4D3E}" srcOrd="0" destOrd="0" presId="urn:microsoft.com/office/officeart/2005/8/layout/bList2#4"/>
    <dgm:cxn modelId="{0D33B54D-FD14-E645-9F7C-5F5B9DFD7E39}" type="presOf" srcId="{69EB0359-917F-42D7-8CAF-1EAEEDB36BEA}" destId="{84692404-1399-4C3B-AAF5-8EFA589AF6EA}" srcOrd="0" destOrd="0" presId="urn:microsoft.com/office/officeart/2005/8/layout/bList2#4"/>
    <dgm:cxn modelId="{C002E072-4C87-0942-8445-35B3C16A29D3}" type="presOf" srcId="{E5689BBA-12F9-4BAA-82B3-E4BB08104FFF}" destId="{8E806C13-6608-4E39-A0C3-D41DA4654BA4}" srcOrd="0" destOrd="2" presId="urn:microsoft.com/office/officeart/2005/8/layout/bList2#4"/>
    <dgm:cxn modelId="{25623AF8-2AF5-3A41-8501-5FF0FFD68F2D}" type="presOf" srcId="{5B18D687-C406-4F59-ACA8-E993DE270AB5}" destId="{CFD0BAE9-1B71-419A-BCA7-B63DF1BF364C}" srcOrd="0" destOrd="0" presId="urn:microsoft.com/office/officeart/2005/8/layout/bList2#4"/>
    <dgm:cxn modelId="{A3BF7B57-BA37-134E-A9CC-637A81E16426}" type="presOf" srcId="{DB7D2F02-4FFB-4EE4-AEC7-ED92B3B4CA58}" destId="{8E806C13-6608-4E39-A0C3-D41DA4654BA4}" srcOrd="0" destOrd="1" presId="urn:microsoft.com/office/officeart/2005/8/layout/bList2#4"/>
    <dgm:cxn modelId="{0759AAF2-06E9-4243-9FB1-845202F34239}" type="presParOf" srcId="{F24C99A6-5A51-4F7B-99E8-16150315814C}" destId="{2080EC56-38F9-4CA9-8474-DF2D849296E9}" srcOrd="0" destOrd="0" presId="urn:microsoft.com/office/officeart/2005/8/layout/bList2#4"/>
    <dgm:cxn modelId="{ABF1F778-2D90-3A44-BC33-BEFB73413E5D}" type="presParOf" srcId="{2080EC56-38F9-4CA9-8474-DF2D849296E9}" destId="{5C169FA1-946D-419C-9B9C-FE2E85657CDC}" srcOrd="0" destOrd="0" presId="urn:microsoft.com/office/officeart/2005/8/layout/bList2#4"/>
    <dgm:cxn modelId="{6B1E85F1-9A38-7F4D-93C1-A031D29B351A}" type="presParOf" srcId="{2080EC56-38F9-4CA9-8474-DF2D849296E9}" destId="{1C653275-E0B5-48BB-A629-11511FBFB0E3}" srcOrd="1" destOrd="0" presId="urn:microsoft.com/office/officeart/2005/8/layout/bList2#4"/>
    <dgm:cxn modelId="{88BA1D62-6C9C-134F-9B71-A6C5C430B64C}" type="presParOf" srcId="{2080EC56-38F9-4CA9-8474-DF2D849296E9}" destId="{5CF67F32-3185-44D6-BEC3-9FDF093B3CBC}" srcOrd="2" destOrd="0" presId="urn:microsoft.com/office/officeart/2005/8/layout/bList2#4"/>
    <dgm:cxn modelId="{E5AEBCFA-CBFE-F640-A930-63667471A695}" type="presParOf" srcId="{2080EC56-38F9-4CA9-8474-DF2D849296E9}" destId="{E3A47B84-A13A-41E0-B83B-AB2127E3E71B}" srcOrd="3" destOrd="0" presId="urn:microsoft.com/office/officeart/2005/8/layout/bList2#4"/>
    <dgm:cxn modelId="{6FF5F890-B65D-4448-9F69-12094B8C7F73}" type="presParOf" srcId="{F24C99A6-5A51-4F7B-99E8-16150315814C}" destId="{B72017A1-AD1E-4B5E-BF68-D9681A2A7B35}" srcOrd="1" destOrd="0" presId="urn:microsoft.com/office/officeart/2005/8/layout/bList2#4"/>
    <dgm:cxn modelId="{33A10189-D1C6-7C4A-98ED-DE60DFA54C87}" type="presParOf" srcId="{F24C99A6-5A51-4F7B-99E8-16150315814C}" destId="{00C506F5-3229-4C4C-B6D3-2AE6AD62317A}" srcOrd="2" destOrd="0" presId="urn:microsoft.com/office/officeart/2005/8/layout/bList2#4"/>
    <dgm:cxn modelId="{D4639B62-01B3-9540-A82C-786A8210892A}" type="presParOf" srcId="{00C506F5-3229-4C4C-B6D3-2AE6AD62317A}" destId="{8E806C13-6608-4E39-A0C3-D41DA4654BA4}" srcOrd="0" destOrd="0" presId="urn:microsoft.com/office/officeart/2005/8/layout/bList2#4"/>
    <dgm:cxn modelId="{442224B9-30E7-C146-8860-2AFC9C24B846}" type="presParOf" srcId="{00C506F5-3229-4C4C-B6D3-2AE6AD62317A}" destId="{9DE76023-3DA8-4900-99B4-08B61E57EE37}" srcOrd="1" destOrd="0" presId="urn:microsoft.com/office/officeart/2005/8/layout/bList2#4"/>
    <dgm:cxn modelId="{7252A25F-7526-5449-8A7A-F51DB6F778F9}" type="presParOf" srcId="{00C506F5-3229-4C4C-B6D3-2AE6AD62317A}" destId="{AD325F4E-AA0A-479C-98FB-30A7528718F7}" srcOrd="2" destOrd="0" presId="urn:microsoft.com/office/officeart/2005/8/layout/bList2#4"/>
    <dgm:cxn modelId="{5D54E99E-6A52-D041-963B-857105C44EB9}" type="presParOf" srcId="{00C506F5-3229-4C4C-B6D3-2AE6AD62317A}" destId="{84390A72-A428-4D0D-AE88-FD95047AE17A}" srcOrd="3" destOrd="0" presId="urn:microsoft.com/office/officeart/2005/8/layout/bList2#4"/>
    <dgm:cxn modelId="{C134E15D-6D8F-6C43-A829-29719CC0C595}" type="presParOf" srcId="{F24C99A6-5A51-4F7B-99E8-16150315814C}" destId="{D45AB4CA-3CD5-4AB3-BD56-3726095FFD69}" srcOrd="3" destOrd="0" presId="urn:microsoft.com/office/officeart/2005/8/layout/bList2#4"/>
    <dgm:cxn modelId="{96D2C29F-0055-8B48-99C6-A912EAC58993}" type="presParOf" srcId="{F24C99A6-5A51-4F7B-99E8-16150315814C}" destId="{04C85D4A-25ED-4C89-A781-C5A420941ED7}" srcOrd="4" destOrd="0" presId="urn:microsoft.com/office/officeart/2005/8/layout/bList2#4"/>
    <dgm:cxn modelId="{B0CA2590-6394-F742-9120-E64D26A101E1}" type="presParOf" srcId="{04C85D4A-25ED-4C89-A781-C5A420941ED7}" destId="{CE30F016-1827-4112-A634-B805236B4D3E}" srcOrd="0" destOrd="0" presId="urn:microsoft.com/office/officeart/2005/8/layout/bList2#4"/>
    <dgm:cxn modelId="{B07BEB9C-B8A0-AA46-BF9C-96531CE66379}" type="presParOf" srcId="{04C85D4A-25ED-4C89-A781-C5A420941ED7}" destId="{742B66B1-6E69-4EF6-B8E8-05F43BDEA521}" srcOrd="1" destOrd="0" presId="urn:microsoft.com/office/officeart/2005/8/layout/bList2#4"/>
    <dgm:cxn modelId="{CCD13CF7-EC31-D942-8DCA-30449504F151}" type="presParOf" srcId="{04C85D4A-25ED-4C89-A781-C5A420941ED7}" destId="{2239BD2C-578B-421A-AD49-76670DE1C1F6}" srcOrd="2" destOrd="0" presId="urn:microsoft.com/office/officeart/2005/8/layout/bList2#4"/>
    <dgm:cxn modelId="{A93921DD-355E-A746-A96F-43B9B8937122}" type="presParOf" srcId="{04C85D4A-25ED-4C89-A781-C5A420941ED7}" destId="{639FD585-3A0D-4463-A335-B85B70F9AC6A}" srcOrd="3" destOrd="0" presId="urn:microsoft.com/office/officeart/2005/8/layout/bList2#4"/>
    <dgm:cxn modelId="{76E3D452-C324-A543-92D7-57809790528D}" type="presParOf" srcId="{F24C99A6-5A51-4F7B-99E8-16150315814C}" destId="{84692404-1399-4C3B-AAF5-8EFA589AF6EA}" srcOrd="5" destOrd="0" presId="urn:microsoft.com/office/officeart/2005/8/layout/bList2#4"/>
    <dgm:cxn modelId="{B7C2DFD1-4B86-CE46-BD66-007BFC87E591}" type="presParOf" srcId="{F24C99A6-5A51-4F7B-99E8-16150315814C}" destId="{E19AE3E1-53F3-4E01-8EB3-184060125024}" srcOrd="6" destOrd="0" presId="urn:microsoft.com/office/officeart/2005/8/layout/bList2#4"/>
    <dgm:cxn modelId="{D3472018-0939-6047-B0C7-31A788877AB5}" type="presParOf" srcId="{E19AE3E1-53F3-4E01-8EB3-184060125024}" destId="{A683AC59-4ACB-4A0A-B2DE-F351DA3264C8}" srcOrd="0" destOrd="0" presId="urn:microsoft.com/office/officeart/2005/8/layout/bList2#4"/>
    <dgm:cxn modelId="{034DDC07-A2A0-EB42-9C18-0EC987D725C2}" type="presParOf" srcId="{E19AE3E1-53F3-4E01-8EB3-184060125024}" destId="{E6C4CED6-415E-4BBB-91F3-32F83EC0AD9E}" srcOrd="1" destOrd="0" presId="urn:microsoft.com/office/officeart/2005/8/layout/bList2#4"/>
    <dgm:cxn modelId="{8D2E376E-DE59-F84C-ABD0-904D6CE97207}" type="presParOf" srcId="{E19AE3E1-53F3-4E01-8EB3-184060125024}" destId="{E7C4B493-C686-4737-9735-FBE09EF0F23E}" srcOrd="2" destOrd="0" presId="urn:microsoft.com/office/officeart/2005/8/layout/bList2#4"/>
    <dgm:cxn modelId="{FB9691DB-9C25-7E49-8BA6-3163EE002647}" type="presParOf" srcId="{E19AE3E1-53F3-4E01-8EB3-184060125024}" destId="{EAB04FD9-FA03-42EF-8CC4-D0CCB2D99479}" srcOrd="3" destOrd="0" presId="urn:microsoft.com/office/officeart/2005/8/layout/bList2#4"/>
    <dgm:cxn modelId="{105F14BB-D506-1149-BA7B-3FAC1679F7EA}" type="presParOf" srcId="{F24C99A6-5A51-4F7B-99E8-16150315814C}" destId="{0CDF9ED1-AC5E-4337-B02D-EDA39779D53B}" srcOrd="7" destOrd="0" presId="urn:microsoft.com/office/officeart/2005/8/layout/bList2#4"/>
    <dgm:cxn modelId="{D8745F55-997D-084F-9E90-FF8E483B5D86}" type="presParOf" srcId="{F24C99A6-5A51-4F7B-99E8-16150315814C}" destId="{F9F2A7ED-4141-4DB6-B772-15131108342D}" srcOrd="8" destOrd="0" presId="urn:microsoft.com/office/officeart/2005/8/layout/bList2#4"/>
    <dgm:cxn modelId="{B832D2C5-984F-8045-B4B3-79FA7BA226C3}" type="presParOf" srcId="{F9F2A7ED-4141-4DB6-B772-15131108342D}" destId="{AE059E1A-D7AA-4D77-A12F-C5D7BE0AC2A7}" srcOrd="0" destOrd="0" presId="urn:microsoft.com/office/officeart/2005/8/layout/bList2#4"/>
    <dgm:cxn modelId="{ED1F1B9C-6B58-4443-8F9C-E5AE8919BAFE}" type="presParOf" srcId="{F9F2A7ED-4141-4DB6-B772-15131108342D}" destId="{CFD0BAE9-1B71-419A-BCA7-B63DF1BF364C}" srcOrd="1" destOrd="0" presId="urn:microsoft.com/office/officeart/2005/8/layout/bList2#4"/>
    <dgm:cxn modelId="{BB295F1B-B3DB-0B42-99FD-505880CC8991}" type="presParOf" srcId="{F9F2A7ED-4141-4DB6-B772-15131108342D}" destId="{09D92B83-4570-4566-A67A-A45AC157E0A6}" srcOrd="2" destOrd="0" presId="urn:microsoft.com/office/officeart/2005/8/layout/bList2#4"/>
    <dgm:cxn modelId="{14898C4C-133B-8741-873D-E814C302624C}" type="presParOf" srcId="{F9F2A7ED-4141-4DB6-B772-15131108342D}" destId="{0E054096-73D3-4319-881C-F9D79F02A64B}" srcOrd="3" destOrd="0" presId="urn:microsoft.com/office/officeart/2005/8/layout/bList2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69FA1-946D-419C-9B9C-FE2E85657CDC}">
      <dsp:nvSpPr>
        <dsp:cNvPr id="0" name=""/>
        <dsp:cNvSpPr/>
      </dsp:nvSpPr>
      <dsp:spPr>
        <a:xfrm>
          <a:off x="630324" y="5792"/>
          <a:ext cx="1868789" cy="139501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Difference of means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Variance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Ridge cluster</a:t>
          </a:r>
          <a:endParaRPr lang="en-US" sz="1600" kern="1200" dirty="0"/>
        </a:p>
      </dsp:txBody>
      <dsp:txXfrm>
        <a:off x="663011" y="38479"/>
        <a:ext cx="1803415" cy="1362325"/>
      </dsp:txXfrm>
    </dsp:sp>
    <dsp:sp modelId="{5CF67F32-3185-44D6-BEC3-9FDF093B3CBC}">
      <dsp:nvSpPr>
        <dsp:cNvPr id="0" name=""/>
        <dsp:cNvSpPr/>
      </dsp:nvSpPr>
      <dsp:spPr>
        <a:xfrm>
          <a:off x="630324" y="1400804"/>
          <a:ext cx="1868789" cy="599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Image intensity</a:t>
          </a:r>
          <a:endParaRPr lang="en-US" sz="2100" kern="1200" dirty="0"/>
        </a:p>
      </dsp:txBody>
      <dsp:txXfrm>
        <a:off x="630324" y="1400804"/>
        <a:ext cx="1316049" cy="599855"/>
      </dsp:txXfrm>
    </dsp:sp>
    <dsp:sp modelId="{E3A47B84-A13A-41E0-B83B-AB2127E3E71B}">
      <dsp:nvSpPr>
        <dsp:cNvPr id="0" name=""/>
        <dsp:cNvSpPr/>
      </dsp:nvSpPr>
      <dsp:spPr>
        <a:xfrm>
          <a:off x="1999238" y="1496085"/>
          <a:ext cx="654076" cy="65407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06C13-6608-4E39-A0C3-D41DA4654BA4}">
      <dsp:nvSpPr>
        <dsp:cNvPr id="0" name=""/>
        <dsp:cNvSpPr/>
      </dsp:nvSpPr>
      <dsp:spPr>
        <a:xfrm>
          <a:off x="2815358" y="5792"/>
          <a:ext cx="1868789" cy="139501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Ridge orientation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Squared gradient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Variance of gradient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Symmetry pattern</a:t>
          </a:r>
          <a:endParaRPr lang="en-US" sz="1600" kern="1200" dirty="0"/>
        </a:p>
      </dsp:txBody>
      <dsp:txXfrm>
        <a:off x="2848045" y="38479"/>
        <a:ext cx="1803415" cy="1362325"/>
      </dsp:txXfrm>
    </dsp:sp>
    <dsp:sp modelId="{AD325F4E-AA0A-479C-98FB-30A7528718F7}">
      <dsp:nvSpPr>
        <dsp:cNvPr id="0" name=""/>
        <dsp:cNvSpPr/>
      </dsp:nvSpPr>
      <dsp:spPr>
        <a:xfrm>
          <a:off x="2815358" y="1400804"/>
          <a:ext cx="1868789" cy="599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Gradient-based</a:t>
          </a:r>
          <a:endParaRPr lang="en-US" sz="2100" kern="1200" dirty="0"/>
        </a:p>
      </dsp:txBody>
      <dsp:txXfrm>
        <a:off x="2815358" y="1400804"/>
        <a:ext cx="1316049" cy="599855"/>
      </dsp:txXfrm>
    </dsp:sp>
    <dsp:sp modelId="{84390A72-A428-4D0D-AE88-FD95047AE17A}">
      <dsp:nvSpPr>
        <dsp:cNvPr id="0" name=""/>
        <dsp:cNvSpPr/>
      </dsp:nvSpPr>
      <dsp:spPr>
        <a:xfrm>
          <a:off x="4184272" y="1496085"/>
          <a:ext cx="654076" cy="65407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0F016-1827-4112-A634-B805236B4D3E}">
      <dsp:nvSpPr>
        <dsp:cNvPr id="0" name=""/>
        <dsp:cNvSpPr/>
      </dsp:nvSpPr>
      <dsp:spPr>
        <a:xfrm>
          <a:off x="5000392" y="5792"/>
          <a:ext cx="1868789" cy="139501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Ridge distance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Variance of peak ridge height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Ridge frequency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Angular bandwidth</a:t>
          </a:r>
          <a:endParaRPr lang="en-US" sz="1600" kern="1200" dirty="0"/>
        </a:p>
      </dsp:txBody>
      <dsp:txXfrm>
        <a:off x="5033079" y="38479"/>
        <a:ext cx="1803415" cy="1362325"/>
      </dsp:txXfrm>
    </dsp:sp>
    <dsp:sp modelId="{2239BD2C-578B-421A-AD49-76670DE1C1F6}">
      <dsp:nvSpPr>
        <dsp:cNvPr id="0" name=""/>
        <dsp:cNvSpPr/>
      </dsp:nvSpPr>
      <dsp:spPr>
        <a:xfrm>
          <a:off x="5000392" y="1400804"/>
          <a:ext cx="1868789" cy="599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Ridge-based</a:t>
          </a:r>
          <a:endParaRPr lang="en-US" sz="2100" kern="1200" dirty="0"/>
        </a:p>
      </dsp:txBody>
      <dsp:txXfrm>
        <a:off x="5000392" y="1400804"/>
        <a:ext cx="1316049" cy="599855"/>
      </dsp:txXfrm>
    </dsp:sp>
    <dsp:sp modelId="{639FD585-3A0D-4463-A335-B85B70F9AC6A}">
      <dsp:nvSpPr>
        <dsp:cNvPr id="0" name=""/>
        <dsp:cNvSpPr/>
      </dsp:nvSpPr>
      <dsp:spPr>
        <a:xfrm>
          <a:off x="6369306" y="1496085"/>
          <a:ext cx="654076" cy="65407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3AC59-4ACB-4A0A-B2DE-F351DA3264C8}">
      <dsp:nvSpPr>
        <dsp:cNvPr id="0" name=""/>
        <dsp:cNvSpPr/>
      </dsp:nvSpPr>
      <dsp:spPr>
        <a:xfrm>
          <a:off x="1722841" y="2474112"/>
          <a:ext cx="1868789" cy="139501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Ridge energy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Ridge cluster energy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Ridge continuity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Ridge clarity</a:t>
          </a:r>
          <a:endParaRPr lang="en-US" sz="1600" kern="1200" dirty="0"/>
        </a:p>
      </dsp:txBody>
      <dsp:txXfrm>
        <a:off x="1755528" y="2506799"/>
        <a:ext cx="1803415" cy="1362325"/>
      </dsp:txXfrm>
    </dsp:sp>
    <dsp:sp modelId="{E7C4B493-C686-4737-9735-FBE09EF0F23E}">
      <dsp:nvSpPr>
        <dsp:cNvPr id="0" name=""/>
        <dsp:cNvSpPr/>
      </dsp:nvSpPr>
      <dsp:spPr>
        <a:xfrm>
          <a:off x="1722841" y="3869124"/>
          <a:ext cx="1868789" cy="5998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Quality-based</a:t>
          </a:r>
          <a:endParaRPr lang="en-US" sz="2100" kern="1200" dirty="0"/>
        </a:p>
      </dsp:txBody>
      <dsp:txXfrm>
        <a:off x="1722841" y="3869124"/>
        <a:ext cx="1316049" cy="599855"/>
      </dsp:txXfrm>
    </dsp:sp>
    <dsp:sp modelId="{EAB04FD9-FA03-42EF-8CC4-D0CCB2D99479}">
      <dsp:nvSpPr>
        <dsp:cNvPr id="0" name=""/>
        <dsp:cNvSpPr/>
      </dsp:nvSpPr>
      <dsp:spPr>
        <a:xfrm>
          <a:off x="3091755" y="3964406"/>
          <a:ext cx="654076" cy="65407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59E1A-D7AA-4D77-A12F-C5D7BE0AC2A7}">
      <dsp:nvSpPr>
        <dsp:cNvPr id="0" name=""/>
        <dsp:cNvSpPr/>
      </dsp:nvSpPr>
      <dsp:spPr>
        <a:xfrm>
          <a:off x="3907875" y="2474112"/>
          <a:ext cx="1868789" cy="1395012"/>
        </a:xfrm>
        <a:prstGeom prst="round2SameRect">
          <a:avLst>
            <a:gd name="adj1" fmla="val 8000"/>
            <a:gd name="adj2" fmla="val 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Intensity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smtClean="0"/>
            <a:t>Orientation</a:t>
          </a:r>
          <a:endParaRPr lang="en-US" sz="1600" kern="1200" dirty="0"/>
        </a:p>
      </dsp:txBody>
      <dsp:txXfrm>
        <a:off x="3940562" y="2506799"/>
        <a:ext cx="1803415" cy="1362325"/>
      </dsp:txXfrm>
    </dsp:sp>
    <dsp:sp modelId="{09D92B83-4570-4566-A67A-A45AC157E0A6}">
      <dsp:nvSpPr>
        <dsp:cNvPr id="0" name=""/>
        <dsp:cNvSpPr/>
      </dsp:nvSpPr>
      <dsp:spPr>
        <a:xfrm>
          <a:off x="3907875" y="3869124"/>
          <a:ext cx="1868789" cy="599855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Saliency-based</a:t>
          </a:r>
          <a:endParaRPr lang="en-US" sz="2100" kern="1200" dirty="0"/>
        </a:p>
      </dsp:txBody>
      <dsp:txXfrm>
        <a:off x="3907875" y="3869124"/>
        <a:ext cx="1316049" cy="599855"/>
      </dsp:txXfrm>
    </dsp:sp>
    <dsp:sp modelId="{0E054096-73D3-4319-881C-F9D79F02A64B}">
      <dsp:nvSpPr>
        <dsp:cNvPr id="0" name=""/>
        <dsp:cNvSpPr/>
      </dsp:nvSpPr>
      <dsp:spPr>
        <a:xfrm>
          <a:off x="5276789" y="3964406"/>
          <a:ext cx="654076" cy="65407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69FA1-946D-419C-9B9C-FE2E85657CDC}">
      <dsp:nvSpPr>
        <dsp:cNvPr id="0" name=""/>
        <dsp:cNvSpPr/>
      </dsp:nvSpPr>
      <dsp:spPr>
        <a:xfrm>
          <a:off x="643361" y="3914"/>
          <a:ext cx="1805384" cy="134768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Difference of means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Variance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cluster</a:t>
          </a:r>
          <a:endParaRPr lang="en-US" sz="1500" kern="1200" dirty="0"/>
        </a:p>
      </dsp:txBody>
      <dsp:txXfrm>
        <a:off x="674939" y="35492"/>
        <a:ext cx="1742228" cy="1316103"/>
      </dsp:txXfrm>
    </dsp:sp>
    <dsp:sp modelId="{5CF67F32-3185-44D6-BEC3-9FDF093B3CBC}">
      <dsp:nvSpPr>
        <dsp:cNvPr id="0" name=""/>
        <dsp:cNvSpPr/>
      </dsp:nvSpPr>
      <dsp:spPr>
        <a:xfrm>
          <a:off x="643361" y="1351596"/>
          <a:ext cx="1805384" cy="579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Image intensity</a:t>
          </a:r>
          <a:endParaRPr lang="en-US" sz="2000" kern="1200" dirty="0"/>
        </a:p>
      </dsp:txBody>
      <dsp:txXfrm>
        <a:off x="643361" y="1351596"/>
        <a:ext cx="1271397" cy="579503"/>
      </dsp:txXfrm>
    </dsp:sp>
    <dsp:sp modelId="{E3A47B84-A13A-41E0-B83B-AB2127E3E71B}">
      <dsp:nvSpPr>
        <dsp:cNvPr id="0" name=""/>
        <dsp:cNvSpPr/>
      </dsp:nvSpPr>
      <dsp:spPr>
        <a:xfrm>
          <a:off x="1965830" y="1443645"/>
          <a:ext cx="631884" cy="63188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06C13-6608-4E39-A0C3-D41DA4654BA4}">
      <dsp:nvSpPr>
        <dsp:cNvPr id="0" name=""/>
        <dsp:cNvSpPr/>
      </dsp:nvSpPr>
      <dsp:spPr>
        <a:xfrm>
          <a:off x="2754260" y="3914"/>
          <a:ext cx="1805384" cy="134768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orientation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Squared gradient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Variance of gradient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Symmetry pattern</a:t>
          </a:r>
          <a:endParaRPr lang="en-US" sz="1500" kern="1200" dirty="0"/>
        </a:p>
      </dsp:txBody>
      <dsp:txXfrm>
        <a:off x="2785838" y="35492"/>
        <a:ext cx="1742228" cy="1316103"/>
      </dsp:txXfrm>
    </dsp:sp>
    <dsp:sp modelId="{AD325F4E-AA0A-479C-98FB-30A7528718F7}">
      <dsp:nvSpPr>
        <dsp:cNvPr id="0" name=""/>
        <dsp:cNvSpPr/>
      </dsp:nvSpPr>
      <dsp:spPr>
        <a:xfrm>
          <a:off x="2754260" y="1351596"/>
          <a:ext cx="1805384" cy="579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Gradient-based</a:t>
          </a:r>
          <a:endParaRPr lang="en-US" sz="2000" kern="1200" dirty="0"/>
        </a:p>
      </dsp:txBody>
      <dsp:txXfrm>
        <a:off x="2754260" y="1351596"/>
        <a:ext cx="1271397" cy="579503"/>
      </dsp:txXfrm>
    </dsp:sp>
    <dsp:sp modelId="{84390A72-A428-4D0D-AE88-FD95047AE17A}">
      <dsp:nvSpPr>
        <dsp:cNvPr id="0" name=""/>
        <dsp:cNvSpPr/>
      </dsp:nvSpPr>
      <dsp:spPr>
        <a:xfrm>
          <a:off x="4076729" y="1443645"/>
          <a:ext cx="631884" cy="63188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0F016-1827-4112-A634-B805236B4D3E}">
      <dsp:nvSpPr>
        <dsp:cNvPr id="0" name=""/>
        <dsp:cNvSpPr/>
      </dsp:nvSpPr>
      <dsp:spPr>
        <a:xfrm>
          <a:off x="4865159" y="3914"/>
          <a:ext cx="1805384" cy="134768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distance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Variance of peak ridge height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frequency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Angular bandwidth</a:t>
          </a:r>
          <a:endParaRPr lang="en-US" sz="1500" kern="1200" dirty="0"/>
        </a:p>
      </dsp:txBody>
      <dsp:txXfrm>
        <a:off x="4896737" y="35492"/>
        <a:ext cx="1742228" cy="1316103"/>
      </dsp:txXfrm>
    </dsp:sp>
    <dsp:sp modelId="{2239BD2C-578B-421A-AD49-76670DE1C1F6}">
      <dsp:nvSpPr>
        <dsp:cNvPr id="0" name=""/>
        <dsp:cNvSpPr/>
      </dsp:nvSpPr>
      <dsp:spPr>
        <a:xfrm>
          <a:off x="4865159" y="1351596"/>
          <a:ext cx="1805384" cy="579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Ridge-based</a:t>
          </a:r>
          <a:endParaRPr lang="en-US" sz="2000" kern="1200" dirty="0"/>
        </a:p>
      </dsp:txBody>
      <dsp:txXfrm>
        <a:off x="4865159" y="1351596"/>
        <a:ext cx="1271397" cy="579503"/>
      </dsp:txXfrm>
    </dsp:sp>
    <dsp:sp modelId="{639FD585-3A0D-4463-A335-B85B70F9AC6A}">
      <dsp:nvSpPr>
        <dsp:cNvPr id="0" name=""/>
        <dsp:cNvSpPr/>
      </dsp:nvSpPr>
      <dsp:spPr>
        <a:xfrm>
          <a:off x="6187628" y="1443645"/>
          <a:ext cx="631884" cy="63188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3AC59-4ACB-4A0A-B2DE-F351DA3264C8}">
      <dsp:nvSpPr>
        <dsp:cNvPr id="0" name=""/>
        <dsp:cNvSpPr/>
      </dsp:nvSpPr>
      <dsp:spPr>
        <a:xfrm>
          <a:off x="1698811" y="2388489"/>
          <a:ext cx="1805384" cy="134768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energy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cluster energy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continuity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clarity</a:t>
          </a:r>
          <a:endParaRPr lang="en-US" sz="1500" kern="1200" dirty="0"/>
        </a:p>
      </dsp:txBody>
      <dsp:txXfrm>
        <a:off x="1730389" y="2420067"/>
        <a:ext cx="1742228" cy="1316103"/>
      </dsp:txXfrm>
    </dsp:sp>
    <dsp:sp modelId="{E7C4B493-C686-4737-9735-FBE09EF0F23E}">
      <dsp:nvSpPr>
        <dsp:cNvPr id="0" name=""/>
        <dsp:cNvSpPr/>
      </dsp:nvSpPr>
      <dsp:spPr>
        <a:xfrm>
          <a:off x="1698811" y="3736170"/>
          <a:ext cx="1805384" cy="579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Quality-based</a:t>
          </a:r>
          <a:endParaRPr lang="en-US" sz="2000" kern="1200" dirty="0"/>
        </a:p>
      </dsp:txBody>
      <dsp:txXfrm>
        <a:off x="1698811" y="3736170"/>
        <a:ext cx="1271397" cy="579503"/>
      </dsp:txXfrm>
    </dsp:sp>
    <dsp:sp modelId="{EAB04FD9-FA03-42EF-8CC4-D0CCB2D99479}">
      <dsp:nvSpPr>
        <dsp:cNvPr id="0" name=""/>
        <dsp:cNvSpPr/>
      </dsp:nvSpPr>
      <dsp:spPr>
        <a:xfrm>
          <a:off x="3021280" y="3828219"/>
          <a:ext cx="631884" cy="63188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59E1A-D7AA-4D77-A12F-C5D7BE0AC2A7}">
      <dsp:nvSpPr>
        <dsp:cNvPr id="0" name=""/>
        <dsp:cNvSpPr/>
      </dsp:nvSpPr>
      <dsp:spPr>
        <a:xfrm>
          <a:off x="3809710" y="2388489"/>
          <a:ext cx="1805384" cy="1347681"/>
        </a:xfrm>
        <a:prstGeom prst="round2SameRect">
          <a:avLst>
            <a:gd name="adj1" fmla="val 8000"/>
            <a:gd name="adj2" fmla="val 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Intensity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Orientation</a:t>
          </a:r>
          <a:endParaRPr lang="en-US" sz="1500" kern="1200" dirty="0"/>
        </a:p>
      </dsp:txBody>
      <dsp:txXfrm>
        <a:off x="3841288" y="2420067"/>
        <a:ext cx="1742228" cy="1316103"/>
      </dsp:txXfrm>
    </dsp:sp>
    <dsp:sp modelId="{09D92B83-4570-4566-A67A-A45AC157E0A6}">
      <dsp:nvSpPr>
        <dsp:cNvPr id="0" name=""/>
        <dsp:cNvSpPr/>
      </dsp:nvSpPr>
      <dsp:spPr>
        <a:xfrm>
          <a:off x="3809710" y="3736170"/>
          <a:ext cx="1805384" cy="579503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Saliency-based</a:t>
          </a:r>
          <a:endParaRPr lang="en-US" sz="2000" kern="1200" dirty="0"/>
        </a:p>
      </dsp:txBody>
      <dsp:txXfrm>
        <a:off x="3809710" y="3736170"/>
        <a:ext cx="1271397" cy="579503"/>
      </dsp:txXfrm>
    </dsp:sp>
    <dsp:sp modelId="{0E054096-73D3-4319-881C-F9D79F02A64B}">
      <dsp:nvSpPr>
        <dsp:cNvPr id="0" name=""/>
        <dsp:cNvSpPr/>
      </dsp:nvSpPr>
      <dsp:spPr>
        <a:xfrm>
          <a:off x="5132179" y="3828219"/>
          <a:ext cx="631884" cy="63188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69FA1-946D-419C-9B9C-FE2E85657CDC}">
      <dsp:nvSpPr>
        <dsp:cNvPr id="0" name=""/>
        <dsp:cNvSpPr/>
      </dsp:nvSpPr>
      <dsp:spPr>
        <a:xfrm>
          <a:off x="615819" y="3744"/>
          <a:ext cx="1805522" cy="134778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Difference of means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Variance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cluster</a:t>
          </a:r>
          <a:endParaRPr lang="en-US" sz="1500" kern="1200" dirty="0"/>
        </a:p>
      </dsp:txBody>
      <dsp:txXfrm>
        <a:off x="647399" y="35324"/>
        <a:ext cx="1742362" cy="1316204"/>
      </dsp:txXfrm>
    </dsp:sp>
    <dsp:sp modelId="{5CF67F32-3185-44D6-BEC3-9FDF093B3CBC}">
      <dsp:nvSpPr>
        <dsp:cNvPr id="0" name=""/>
        <dsp:cNvSpPr/>
      </dsp:nvSpPr>
      <dsp:spPr>
        <a:xfrm>
          <a:off x="615819" y="1351529"/>
          <a:ext cx="1805522" cy="57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Image intensity</a:t>
          </a:r>
          <a:endParaRPr lang="en-US" sz="2000" kern="1200" dirty="0"/>
        </a:p>
      </dsp:txBody>
      <dsp:txXfrm>
        <a:off x="615819" y="1351529"/>
        <a:ext cx="1271494" cy="579547"/>
      </dsp:txXfrm>
    </dsp:sp>
    <dsp:sp modelId="{E3A47B84-A13A-41E0-B83B-AB2127E3E71B}">
      <dsp:nvSpPr>
        <dsp:cNvPr id="0" name=""/>
        <dsp:cNvSpPr/>
      </dsp:nvSpPr>
      <dsp:spPr>
        <a:xfrm>
          <a:off x="1938389" y="1443584"/>
          <a:ext cx="631932" cy="631932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06C13-6608-4E39-A0C3-D41DA4654BA4}">
      <dsp:nvSpPr>
        <dsp:cNvPr id="0" name=""/>
        <dsp:cNvSpPr/>
      </dsp:nvSpPr>
      <dsp:spPr>
        <a:xfrm>
          <a:off x="2726879" y="3744"/>
          <a:ext cx="1805522" cy="134778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orientation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Squared gradient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Variance of gradient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Symmetry pattern</a:t>
          </a:r>
          <a:endParaRPr lang="en-US" sz="1500" kern="1200" dirty="0"/>
        </a:p>
      </dsp:txBody>
      <dsp:txXfrm>
        <a:off x="2758459" y="35324"/>
        <a:ext cx="1742362" cy="1316204"/>
      </dsp:txXfrm>
    </dsp:sp>
    <dsp:sp modelId="{AD325F4E-AA0A-479C-98FB-30A7528718F7}">
      <dsp:nvSpPr>
        <dsp:cNvPr id="0" name=""/>
        <dsp:cNvSpPr/>
      </dsp:nvSpPr>
      <dsp:spPr>
        <a:xfrm>
          <a:off x="2726879" y="1351529"/>
          <a:ext cx="1805522" cy="57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Gradient-based</a:t>
          </a:r>
          <a:endParaRPr lang="en-US" sz="2000" kern="1200" dirty="0"/>
        </a:p>
      </dsp:txBody>
      <dsp:txXfrm>
        <a:off x="2726879" y="1351529"/>
        <a:ext cx="1271494" cy="579547"/>
      </dsp:txXfrm>
    </dsp:sp>
    <dsp:sp modelId="{84390A72-A428-4D0D-AE88-FD95047AE17A}">
      <dsp:nvSpPr>
        <dsp:cNvPr id="0" name=""/>
        <dsp:cNvSpPr/>
      </dsp:nvSpPr>
      <dsp:spPr>
        <a:xfrm>
          <a:off x="4049450" y="1443584"/>
          <a:ext cx="631932" cy="631932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0F016-1827-4112-A634-B805236B4D3E}">
      <dsp:nvSpPr>
        <dsp:cNvPr id="0" name=""/>
        <dsp:cNvSpPr/>
      </dsp:nvSpPr>
      <dsp:spPr>
        <a:xfrm>
          <a:off x="4837940" y="3744"/>
          <a:ext cx="1805522" cy="134778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distance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Variance of peak ridge height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frequency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Angular bandwidth</a:t>
          </a:r>
          <a:endParaRPr lang="en-US" sz="1500" kern="1200" dirty="0"/>
        </a:p>
      </dsp:txBody>
      <dsp:txXfrm>
        <a:off x="4869520" y="35324"/>
        <a:ext cx="1742362" cy="1316204"/>
      </dsp:txXfrm>
    </dsp:sp>
    <dsp:sp modelId="{2239BD2C-578B-421A-AD49-76670DE1C1F6}">
      <dsp:nvSpPr>
        <dsp:cNvPr id="0" name=""/>
        <dsp:cNvSpPr/>
      </dsp:nvSpPr>
      <dsp:spPr>
        <a:xfrm>
          <a:off x="4837940" y="1351529"/>
          <a:ext cx="1805522" cy="57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Ridge-based</a:t>
          </a:r>
          <a:endParaRPr lang="en-US" sz="2000" kern="1200" dirty="0"/>
        </a:p>
      </dsp:txBody>
      <dsp:txXfrm>
        <a:off x="4837940" y="1351529"/>
        <a:ext cx="1271494" cy="579547"/>
      </dsp:txXfrm>
    </dsp:sp>
    <dsp:sp modelId="{639FD585-3A0D-4463-A335-B85B70F9AC6A}">
      <dsp:nvSpPr>
        <dsp:cNvPr id="0" name=""/>
        <dsp:cNvSpPr/>
      </dsp:nvSpPr>
      <dsp:spPr>
        <a:xfrm>
          <a:off x="6160510" y="1443584"/>
          <a:ext cx="631932" cy="631932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3AC59-4ACB-4A0A-B2DE-F351DA3264C8}">
      <dsp:nvSpPr>
        <dsp:cNvPr id="0" name=""/>
        <dsp:cNvSpPr/>
      </dsp:nvSpPr>
      <dsp:spPr>
        <a:xfrm>
          <a:off x="1671349" y="2388501"/>
          <a:ext cx="1805522" cy="134778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energy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cluster energy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continuity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Ridge clarity</a:t>
          </a:r>
          <a:endParaRPr lang="en-US" sz="1500" kern="1200" dirty="0"/>
        </a:p>
      </dsp:txBody>
      <dsp:txXfrm>
        <a:off x="1702929" y="2420081"/>
        <a:ext cx="1742362" cy="1316204"/>
      </dsp:txXfrm>
    </dsp:sp>
    <dsp:sp modelId="{E7C4B493-C686-4737-9735-FBE09EF0F23E}">
      <dsp:nvSpPr>
        <dsp:cNvPr id="0" name=""/>
        <dsp:cNvSpPr/>
      </dsp:nvSpPr>
      <dsp:spPr>
        <a:xfrm>
          <a:off x="1671349" y="3736285"/>
          <a:ext cx="1805522" cy="57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Quality-based</a:t>
          </a:r>
          <a:endParaRPr lang="en-US" sz="2000" kern="1200" dirty="0"/>
        </a:p>
      </dsp:txBody>
      <dsp:txXfrm>
        <a:off x="1671349" y="3736285"/>
        <a:ext cx="1271494" cy="579547"/>
      </dsp:txXfrm>
    </dsp:sp>
    <dsp:sp modelId="{EAB04FD9-FA03-42EF-8CC4-D0CCB2D99479}">
      <dsp:nvSpPr>
        <dsp:cNvPr id="0" name=""/>
        <dsp:cNvSpPr/>
      </dsp:nvSpPr>
      <dsp:spPr>
        <a:xfrm>
          <a:off x="2993919" y="3828341"/>
          <a:ext cx="631932" cy="631932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59E1A-D7AA-4D77-A12F-C5D7BE0AC2A7}">
      <dsp:nvSpPr>
        <dsp:cNvPr id="0" name=""/>
        <dsp:cNvSpPr/>
      </dsp:nvSpPr>
      <dsp:spPr>
        <a:xfrm>
          <a:off x="3782410" y="2388501"/>
          <a:ext cx="1805522" cy="1347784"/>
        </a:xfrm>
        <a:prstGeom prst="round2SameRect">
          <a:avLst>
            <a:gd name="adj1" fmla="val 8000"/>
            <a:gd name="adj2" fmla="val 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Intensity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smtClean="0"/>
            <a:t>Orientation</a:t>
          </a:r>
          <a:endParaRPr lang="en-US" sz="1500" kern="1200" dirty="0"/>
        </a:p>
      </dsp:txBody>
      <dsp:txXfrm>
        <a:off x="3813990" y="2420081"/>
        <a:ext cx="1742362" cy="1316204"/>
      </dsp:txXfrm>
    </dsp:sp>
    <dsp:sp modelId="{09D92B83-4570-4566-A67A-A45AC157E0A6}">
      <dsp:nvSpPr>
        <dsp:cNvPr id="0" name=""/>
        <dsp:cNvSpPr/>
      </dsp:nvSpPr>
      <dsp:spPr>
        <a:xfrm>
          <a:off x="3782410" y="3736285"/>
          <a:ext cx="1805522" cy="579547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Saliency-based</a:t>
          </a:r>
          <a:endParaRPr lang="en-US" sz="2000" kern="1200" dirty="0"/>
        </a:p>
      </dsp:txBody>
      <dsp:txXfrm>
        <a:off x="3782410" y="3736285"/>
        <a:ext cx="1271494" cy="579547"/>
      </dsp:txXfrm>
    </dsp:sp>
    <dsp:sp modelId="{0E054096-73D3-4319-881C-F9D79F02A64B}">
      <dsp:nvSpPr>
        <dsp:cNvPr id="0" name=""/>
        <dsp:cNvSpPr/>
      </dsp:nvSpPr>
      <dsp:spPr>
        <a:xfrm>
          <a:off x="5104980" y="3828341"/>
          <a:ext cx="631932" cy="631932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#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#3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#4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1195D-B1EC-47C4-A771-A66E891D3E1B}" type="datetimeFigureOut">
              <a:rPr lang="en-US" smtClean="0"/>
              <a:pPr/>
              <a:t>8/10/17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0372C-E4B0-48CB-B321-9FAB5A77F6E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EAD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IITD_pptslide_jpeg-03.jpg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3EADA7"/>
              </a:clrFrom>
              <a:clrTo>
                <a:srgbClr val="3EADA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7" t="69259"/>
          <a:stretch/>
        </p:blipFill>
        <p:spPr bwMode="auto">
          <a:xfrm>
            <a:off x="6667500" y="4749800"/>
            <a:ext cx="247650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1"/>
            <a:ext cx="7772400" cy="1306286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94" y="3338742"/>
            <a:ext cx="6858000" cy="114617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E9F7F6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4096" y="6356353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319877-2EA1-4206-9F15-6932FC22412D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99844" y="635635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089628"/>
            <a:ext cx="7772400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96955"/>
            <a:ext cx="2063019" cy="11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196977"/>
            <a:ext cx="7772401" cy="49514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C2B9-2B1E-44D0-BE6F-74E93958FE1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14525" cy="4995298"/>
          </a:xfrm>
        </p:spPr>
        <p:txBody>
          <a:bodyPr vert="eaVert"/>
          <a:lstStyle>
            <a:lvl1pPr>
              <a:defRPr>
                <a:solidFill>
                  <a:srgbClr val="3EADA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60364"/>
            <a:ext cx="5743576" cy="58118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C0A5D-1BF9-4EDB-A676-6B9701D1C8E1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43675" y="370118"/>
            <a:ext cx="0" cy="5806281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7462" y="5632169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2423"/>
            <a:ext cx="77724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552636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73D-8259-4281-B7EA-9237A8203128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190173"/>
            <a:ext cx="3834246" cy="4989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0173"/>
            <a:ext cx="3829050" cy="4989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9E54-1AFA-40F6-A70C-993F097887DB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160692"/>
            <a:ext cx="3815196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99" y="2154891"/>
            <a:ext cx="3815196" cy="40331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60690"/>
            <a:ext cx="3829050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154891"/>
            <a:ext cx="3829050" cy="40331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D08AA-4802-4A63-959A-CAA46AFFE3C9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3B3A-6063-4781-A6B0-37D5CEAE51D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22BB7-91A1-47C0-A2A5-DBE793F4059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2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60D7-E06E-4A58-8CB4-16CAD146012C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2633-0725-4B9D-AA4D-42A667081EB2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65760"/>
            <a:ext cx="7772401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28803"/>
            <a:ext cx="777240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79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13B8188-E327-41C1-990F-5F6D41821B20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1547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2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EADA7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tiff"/><Relationship Id="rId12" Type="http://schemas.openxmlformats.org/officeDocument/2006/relationships/image" Target="../media/image29.emf"/><Relationship Id="rId13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jpeg"/><Relationship Id="rId8" Type="http://schemas.openxmlformats.org/officeDocument/2006/relationships/image" Target="../media/image25.gif"/><Relationship Id="rId9" Type="http://schemas.openxmlformats.org/officeDocument/2006/relationships/image" Target="../media/image26.tiff"/><Relationship Id="rId10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jpeg"/><Relationship Id="rId8" Type="http://schemas.openxmlformats.org/officeDocument/2006/relationships/image" Target="../media/image25.gif"/><Relationship Id="rId9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emf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gi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3" Type="http://schemas.openxmlformats.org/officeDocument/2006/relationships/image" Target="../media/image8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Relationship Id="rId3" Type="http://schemas.openxmlformats.org/officeDocument/2006/relationships/image" Target="../media/image85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4" Type="http://schemas.openxmlformats.org/officeDocument/2006/relationships/image" Target="../media/image88.png"/><Relationship Id="rId5" Type="http://schemas.openxmlformats.org/officeDocument/2006/relationships/image" Target="../media/image89.tiff"/><Relationship Id="rId6" Type="http://schemas.openxmlformats.org/officeDocument/2006/relationships/image" Target="../media/image90.tiff"/><Relationship Id="rId7" Type="http://schemas.openxmlformats.org/officeDocument/2006/relationships/image" Target="../media/image91.tiff"/><Relationship Id="rId8" Type="http://schemas.openxmlformats.org/officeDocument/2006/relationships/image" Target="../media/image92.png"/><Relationship Id="rId9" Type="http://schemas.openxmlformats.org/officeDocument/2006/relationships/image" Target="../media/image93.tiff"/><Relationship Id="rId10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mailto:anussank@in.ibm.com" TargetMode="External"/><Relationship Id="rId4" Type="http://schemas.openxmlformats.org/officeDocument/2006/relationships/hyperlink" Target="http://darviz.mybluemix.net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nushs@iiitd.ac.i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FF00"/>
                </a:solidFill>
              </a:rPr>
              <a:t>Learning Representation for Matching Fingerprint Variants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778" y="3582580"/>
            <a:ext cx="3064148" cy="1599018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Presented by </a:t>
            </a:r>
          </a:p>
          <a:p>
            <a:r>
              <a:rPr lang="en-US" sz="2000" b="1" dirty="0" err="1" smtClean="0"/>
              <a:t>Anush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Sankaran</a:t>
            </a:r>
            <a:endParaRPr lang="en-US" sz="2000" b="1" dirty="0" smtClean="0"/>
          </a:p>
          <a:p>
            <a:r>
              <a:rPr lang="en-US" sz="2000" dirty="0" smtClean="0"/>
              <a:t>TCS Research Scholar</a:t>
            </a:r>
            <a:endParaRPr lang="en-US" sz="20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688122" y="3582580"/>
            <a:ext cx="3064148" cy="159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PhD Advisors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Dr. </a:t>
            </a:r>
            <a:r>
              <a:rPr kumimoji="0" lang="en-US" sz="20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Mayank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Vatsa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rgbClr val="E9F7F6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Dr. </a:t>
            </a:r>
            <a:r>
              <a:rPr kumimoji="0" lang="en-US" sz="20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Richa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Singh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E9F7F6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B59E-F115-4E7D-971C-908EFE9FEE3D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625365" y="3582580"/>
            <a:ext cx="3893269" cy="1837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Thesis Committee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cs typeface="Arial" panose="020B0604020202020204" pitchFamily="34" charset="0"/>
              </a:rPr>
              <a:t>Prof. </a:t>
            </a:r>
            <a:r>
              <a:rPr lang="en-US" sz="2400" dirty="0" smtClean="0">
                <a:solidFill>
                  <a:srgbClr val="E9F7F6"/>
                </a:solidFill>
                <a:cs typeface="Arial" panose="020B0604020202020204" pitchFamily="34" charset="0"/>
              </a:rPr>
              <a:t>Nasir </a:t>
            </a:r>
            <a:r>
              <a:rPr lang="en-US" sz="2400" dirty="0" err="1" smtClean="0">
                <a:solidFill>
                  <a:srgbClr val="E9F7F6"/>
                </a:solidFill>
                <a:cs typeface="Arial" panose="020B0604020202020204" pitchFamily="34" charset="0"/>
              </a:rPr>
              <a:t>Memon</a:t>
            </a:r>
            <a:r>
              <a:rPr lang="en-US" sz="2400" dirty="0" smtClean="0">
                <a:solidFill>
                  <a:srgbClr val="E9F7F6"/>
                </a:solidFill>
                <a:cs typeface="Arial" panose="020B0604020202020204" pitchFamily="34" charset="0"/>
              </a:rPr>
              <a:t>, NYU, USA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rgbClr val="E9F7F6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lang="en-US" sz="2400" dirty="0" smtClean="0">
                <a:solidFill>
                  <a:srgbClr val="E9F7F6"/>
                </a:solidFill>
                <a:cs typeface="Arial" panose="020B0604020202020204" pitchFamily="34" charset="0"/>
              </a:rPr>
              <a:t>Prof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cs typeface="Arial" panose="020B0604020202020204" pitchFamily="34" charset="0"/>
              </a:rPr>
              <a:t>. 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cs typeface="Arial" panose="020B0604020202020204" pitchFamily="34" charset="0"/>
              </a:rPr>
              <a:t>Davide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cs typeface="Arial" panose="020B0604020202020204" pitchFamily="34" charset="0"/>
              </a:rPr>
              <a:t>Maltoni</a:t>
            </a: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E9F7F6"/>
                </a:solidFill>
                <a:effectLst/>
                <a:uLnTx/>
                <a:uFillTx/>
                <a:cs typeface="Arial" panose="020B0604020202020204" pitchFamily="34" charset="0"/>
              </a:rPr>
              <a:t>, UNIBO, Italy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lang="en-US" sz="2400" dirty="0" smtClean="0">
                <a:solidFill>
                  <a:srgbClr val="E9F7F6"/>
                </a:solidFill>
                <a:cs typeface="Arial" panose="020B0604020202020204" pitchFamily="34" charset="0"/>
              </a:rPr>
              <a:t>Prof. Francisco Herrera, UGR, Spain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9F7F6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98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1534" r="29089"/>
          <a:stretch/>
        </p:blipFill>
        <p:spPr>
          <a:xfrm>
            <a:off x="8033482" y="2631661"/>
            <a:ext cx="1123991" cy="1078112"/>
          </a:xfrm>
          <a:prstGeom prst="rect">
            <a:avLst/>
          </a:prstGeom>
        </p:spPr>
      </p:pic>
      <p:sp>
        <p:nvSpPr>
          <p:cNvPr id="66" name="Right Arrow 65"/>
          <p:cNvSpPr/>
          <p:nvPr/>
        </p:nvSpPr>
        <p:spPr>
          <a:xfrm>
            <a:off x="935196" y="994872"/>
            <a:ext cx="6296103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98971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83460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67949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52437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6" name="Freeform 35"/>
          <p:cNvSpPr/>
          <p:nvPr/>
        </p:nvSpPr>
        <p:spPr>
          <a:xfrm>
            <a:off x="5836926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98902" y="2031792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64957" y="2170291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54923" y="2043666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97050" y="2043666"/>
            <a:ext cx="13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985660" cy="671286"/>
          </a:xfrm>
        </p:spPr>
        <p:txBody>
          <a:bodyPr>
            <a:normAutofit fontScale="90000"/>
          </a:bodyPr>
          <a:lstStyle/>
          <a:p>
            <a:r>
              <a:rPr lang="en-US"/>
              <a:t>Automated Fingerprint Matching System 101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190552" y="2567781"/>
            <a:ext cx="864096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190552" y="3732609"/>
            <a:ext cx="936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smtClean="0"/>
              <a:t>&lt;x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, y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&lt;x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, y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…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&lt;</a:t>
            </a:r>
            <a:r>
              <a:rPr lang="en-US" sz="1200" dirty="0" err="1" smtClean="0"/>
              <a:t>x</a:t>
            </a:r>
            <a:r>
              <a:rPr lang="en-US" sz="1200" baseline="-25000" dirty="0" err="1" smtClean="0"/>
              <a:t>n</a:t>
            </a:r>
            <a:r>
              <a:rPr lang="en-US" sz="1200" dirty="0" smtClean="0"/>
              <a:t>, </a:t>
            </a:r>
            <a:r>
              <a:rPr lang="en-US" sz="1200" dirty="0" err="1" smtClean="0"/>
              <a:t>y</a:t>
            </a:r>
            <a:r>
              <a:rPr lang="en-US" sz="1200" baseline="-25000" dirty="0" err="1" smtClean="0"/>
              <a:t>n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n</a:t>
            </a:r>
            <a:r>
              <a:rPr lang="en-US" sz="1200" dirty="0" smtClean="0"/>
              <a:t>&gt;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90552" y="3804617"/>
            <a:ext cx="864096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194744" y="5316785"/>
            <a:ext cx="936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smtClean="0"/>
              <a:t>&lt;x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, y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&lt;x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, y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…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&lt;</a:t>
            </a:r>
            <a:r>
              <a:rPr lang="en-US" sz="1200" dirty="0" err="1" smtClean="0"/>
              <a:t>x</a:t>
            </a:r>
            <a:r>
              <a:rPr lang="en-US" sz="1200" baseline="-25000" dirty="0" err="1" smtClean="0"/>
              <a:t>n</a:t>
            </a:r>
            <a:r>
              <a:rPr lang="en-US" sz="1200" dirty="0" smtClean="0"/>
              <a:t>, </a:t>
            </a:r>
            <a:r>
              <a:rPr lang="en-US" sz="1200" dirty="0" err="1" smtClean="0"/>
              <a:t>y</a:t>
            </a:r>
            <a:r>
              <a:rPr lang="en-US" sz="1200" baseline="-25000" dirty="0" err="1" smtClean="0"/>
              <a:t>n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n</a:t>
            </a:r>
            <a:r>
              <a:rPr lang="en-US" sz="1200" dirty="0" smtClean="0"/>
              <a:t>&gt;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194744" y="5388793"/>
            <a:ext cx="864096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516684" y="4956745"/>
            <a:ext cx="245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. </a:t>
            </a:r>
          </a:p>
          <a:p>
            <a:r>
              <a:rPr lang="en-US" sz="1000" b="1" dirty="0" smtClean="0"/>
              <a:t>.</a:t>
            </a:r>
            <a:endParaRPr lang="en-US" sz="1000" b="1" dirty="0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7234" y="4542969"/>
            <a:ext cx="2338251" cy="131462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2" name="Rectangle 41"/>
          <p:cNvSpPr/>
          <p:nvPr/>
        </p:nvSpPr>
        <p:spPr>
          <a:xfrm>
            <a:off x="4933984" y="4288243"/>
            <a:ext cx="1368152" cy="2088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914354" y="4216234"/>
            <a:ext cx="1656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/>
              <a:t>&lt;x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, y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, </a:t>
            </a:r>
            <a:r>
              <a:rPr lang="el-GR" sz="2200" dirty="0" smtClean="0"/>
              <a:t>θ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2200" dirty="0" smtClean="0"/>
              <a:t>&lt;x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, y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, </a:t>
            </a:r>
            <a:r>
              <a:rPr lang="el-GR" sz="2200" dirty="0" smtClean="0"/>
              <a:t>θ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2200" dirty="0" smtClean="0"/>
              <a:t>…</a:t>
            </a:r>
          </a:p>
          <a:p>
            <a:pPr algn="just">
              <a:lnSpc>
                <a:spcPct val="150000"/>
              </a:lnSpc>
            </a:pPr>
            <a:r>
              <a:rPr lang="en-US" sz="2200" dirty="0" smtClean="0"/>
              <a:t>&lt;</a:t>
            </a:r>
            <a:r>
              <a:rPr lang="en-US" sz="2200" dirty="0" err="1" smtClean="0"/>
              <a:t>x</a:t>
            </a:r>
            <a:r>
              <a:rPr lang="en-US" sz="2200" baseline="-25000" dirty="0" err="1" smtClean="0"/>
              <a:t>n</a:t>
            </a:r>
            <a:r>
              <a:rPr lang="en-US" sz="2200" dirty="0" smtClean="0"/>
              <a:t>, </a:t>
            </a:r>
            <a:r>
              <a:rPr lang="en-US" sz="2200" dirty="0" err="1" smtClean="0"/>
              <a:t>y</a:t>
            </a:r>
            <a:r>
              <a:rPr lang="en-US" sz="2200" baseline="-25000" dirty="0" err="1" smtClean="0"/>
              <a:t>n</a:t>
            </a:r>
            <a:r>
              <a:rPr lang="en-US" sz="2200" dirty="0" smtClean="0"/>
              <a:t>, </a:t>
            </a:r>
            <a:r>
              <a:rPr lang="el-GR" sz="2200" dirty="0" smtClean="0"/>
              <a:t>θ</a:t>
            </a:r>
            <a:r>
              <a:rPr lang="en-US" sz="2200" baseline="-25000" dirty="0" smtClean="0"/>
              <a:t>n</a:t>
            </a:r>
            <a:r>
              <a:rPr lang="en-US" sz="2200" dirty="0" smtClean="0"/>
              <a:t>&gt;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90552" y="2515672"/>
            <a:ext cx="936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smtClean="0"/>
              <a:t>&lt;x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, y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&lt;x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, y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…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&lt;</a:t>
            </a:r>
            <a:r>
              <a:rPr lang="en-US" sz="1200" dirty="0" err="1" smtClean="0"/>
              <a:t>x</a:t>
            </a:r>
            <a:r>
              <a:rPr lang="en-US" sz="1200" baseline="-25000" dirty="0" err="1" smtClean="0"/>
              <a:t>n</a:t>
            </a:r>
            <a:r>
              <a:rPr lang="en-US" sz="1200" dirty="0" smtClean="0"/>
              <a:t>, </a:t>
            </a:r>
            <a:r>
              <a:rPr lang="en-US" sz="1200" dirty="0" err="1" smtClean="0"/>
              <a:t>y</a:t>
            </a:r>
            <a:r>
              <a:rPr lang="en-US" sz="1200" baseline="-25000" dirty="0" err="1" smtClean="0"/>
              <a:t>n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n</a:t>
            </a:r>
            <a:r>
              <a:rPr lang="en-US" sz="1200" dirty="0" smtClean="0"/>
              <a:t>&gt;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2" y="4617880"/>
            <a:ext cx="937914" cy="111711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495" y="3845289"/>
            <a:ext cx="1020072" cy="102007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015" y="5468844"/>
            <a:ext cx="970813" cy="9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5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925313" y="1006748"/>
            <a:ext cx="7838677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form 31"/>
          <p:cNvSpPr/>
          <p:nvPr/>
        </p:nvSpPr>
        <p:spPr>
          <a:xfrm>
            <a:off x="298971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83460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67949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52437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6" name="Freeform 35"/>
          <p:cNvSpPr/>
          <p:nvPr/>
        </p:nvSpPr>
        <p:spPr>
          <a:xfrm>
            <a:off x="5836926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7" name="Freeform 36"/>
          <p:cNvSpPr/>
          <p:nvPr/>
        </p:nvSpPr>
        <p:spPr>
          <a:xfrm>
            <a:off x="7221415" y="1822799"/>
            <a:ext cx="1294073" cy="1088068"/>
          </a:xfrm>
          <a:custGeom>
            <a:avLst/>
            <a:gdLst>
              <a:gd name="connsiteX0" fmla="*/ 0 w 1294073"/>
              <a:gd name="connsiteY0" fmla="*/ 181348 h 1088068"/>
              <a:gd name="connsiteX1" fmla="*/ 181348 w 1294073"/>
              <a:gd name="connsiteY1" fmla="*/ 0 h 1088068"/>
              <a:gd name="connsiteX2" fmla="*/ 1112725 w 1294073"/>
              <a:gd name="connsiteY2" fmla="*/ 0 h 1088068"/>
              <a:gd name="connsiteX3" fmla="*/ 1294073 w 1294073"/>
              <a:gd name="connsiteY3" fmla="*/ 181348 h 1088068"/>
              <a:gd name="connsiteX4" fmla="*/ 1294073 w 1294073"/>
              <a:gd name="connsiteY4" fmla="*/ 906720 h 1088068"/>
              <a:gd name="connsiteX5" fmla="*/ 1112725 w 1294073"/>
              <a:gd name="connsiteY5" fmla="*/ 1088068 h 1088068"/>
              <a:gd name="connsiteX6" fmla="*/ 181348 w 1294073"/>
              <a:gd name="connsiteY6" fmla="*/ 1088068 h 1088068"/>
              <a:gd name="connsiteX7" fmla="*/ 0 w 1294073"/>
              <a:gd name="connsiteY7" fmla="*/ 906720 h 1088068"/>
              <a:gd name="connsiteX8" fmla="*/ 0 w 1294073"/>
              <a:gd name="connsiteY8" fmla="*/ 181348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4073" h="1088068">
                <a:moveTo>
                  <a:pt x="0" y="181348"/>
                </a:moveTo>
                <a:cubicBezTo>
                  <a:pt x="0" y="81192"/>
                  <a:pt x="81192" y="0"/>
                  <a:pt x="181348" y="0"/>
                </a:cubicBezTo>
                <a:lnTo>
                  <a:pt x="1112725" y="0"/>
                </a:lnTo>
                <a:cubicBezTo>
                  <a:pt x="1212881" y="0"/>
                  <a:pt x="1294073" y="81192"/>
                  <a:pt x="1294073" y="181348"/>
                </a:cubicBezTo>
                <a:lnTo>
                  <a:pt x="1294073" y="906720"/>
                </a:lnTo>
                <a:cubicBezTo>
                  <a:pt x="1294073" y="1006876"/>
                  <a:pt x="1212881" y="1088068"/>
                  <a:pt x="1112725" y="1088068"/>
                </a:cubicBezTo>
                <a:lnTo>
                  <a:pt x="181348" y="1088068"/>
                </a:lnTo>
                <a:cubicBezTo>
                  <a:pt x="81192" y="1088068"/>
                  <a:pt x="0" y="1006876"/>
                  <a:pt x="0" y="906720"/>
                </a:cubicBezTo>
                <a:lnTo>
                  <a:pt x="0" y="181348"/>
                </a:ln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745" tIns="140745" rIns="140745" bIns="14074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smtClean="0"/>
              <a:t>Match Decision</a:t>
            </a: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98902" y="2031792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64861" y="2170291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54923" y="2043666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97050" y="2043666"/>
            <a:ext cx="13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985660" cy="671286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Automated Fingerprint Matching System 101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3044" y="4554845"/>
            <a:ext cx="2338251" cy="131462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3529794" y="4300119"/>
            <a:ext cx="1368152" cy="2088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510164" y="4228110"/>
            <a:ext cx="1656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/>
              <a:t>&lt;x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, y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, </a:t>
            </a:r>
            <a:r>
              <a:rPr lang="el-GR" sz="2200" dirty="0" smtClean="0"/>
              <a:t>θ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2200" dirty="0" smtClean="0"/>
              <a:t>&lt;x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, y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, </a:t>
            </a:r>
            <a:r>
              <a:rPr lang="el-GR" sz="2200" dirty="0" smtClean="0"/>
              <a:t>θ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2200" dirty="0" smtClean="0"/>
              <a:t>…</a:t>
            </a:r>
          </a:p>
          <a:p>
            <a:pPr algn="just">
              <a:lnSpc>
                <a:spcPct val="150000"/>
              </a:lnSpc>
            </a:pPr>
            <a:r>
              <a:rPr lang="en-US" sz="2200" dirty="0" smtClean="0"/>
              <a:t>&lt;</a:t>
            </a:r>
            <a:r>
              <a:rPr lang="en-US" sz="2200" dirty="0" err="1" smtClean="0"/>
              <a:t>x</a:t>
            </a:r>
            <a:r>
              <a:rPr lang="en-US" sz="2200" baseline="-25000" dirty="0" err="1" smtClean="0"/>
              <a:t>n</a:t>
            </a:r>
            <a:r>
              <a:rPr lang="en-US" sz="2200" dirty="0" smtClean="0"/>
              <a:t>, </a:t>
            </a:r>
            <a:r>
              <a:rPr lang="en-US" sz="2200" dirty="0" err="1" smtClean="0"/>
              <a:t>y</a:t>
            </a:r>
            <a:r>
              <a:rPr lang="en-US" sz="2200" baseline="-25000" dirty="0" err="1" smtClean="0"/>
              <a:t>n</a:t>
            </a:r>
            <a:r>
              <a:rPr lang="en-US" sz="2200" dirty="0" smtClean="0"/>
              <a:t>, </a:t>
            </a:r>
            <a:r>
              <a:rPr lang="el-GR" sz="2200" dirty="0" smtClean="0"/>
              <a:t>θ</a:t>
            </a:r>
            <a:r>
              <a:rPr lang="en-US" sz="2200" baseline="-25000" dirty="0" smtClean="0"/>
              <a:t>n</a:t>
            </a:r>
            <a:r>
              <a:rPr lang="en-US" sz="2200" dirty="0" smtClean="0"/>
              <a:t>&gt;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0" y="4629756"/>
            <a:ext cx="937914" cy="111711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917576" y="4267760"/>
            <a:ext cx="1680534" cy="2044358"/>
            <a:chOff x="3193849" y="474442"/>
            <a:chExt cx="2697770" cy="2902148"/>
          </a:xfrm>
          <a:solidFill>
            <a:schemeClr val="accent6"/>
          </a:solidFill>
        </p:grpSpPr>
        <p:sp>
          <p:nvSpPr>
            <p:cNvPr id="27" name="Up Arrow 26"/>
            <p:cNvSpPr/>
            <p:nvPr/>
          </p:nvSpPr>
          <p:spPr>
            <a:xfrm rot="5400000">
              <a:off x="2933910" y="734381"/>
              <a:ext cx="2902148" cy="2382269"/>
            </a:xfrm>
            <a:prstGeom prst="upArrow">
              <a:avLst>
                <a:gd name="adj1" fmla="val 50000"/>
                <a:gd name="adj2" fmla="val 35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Up Arrow 4"/>
            <p:cNvSpPr/>
            <p:nvPr/>
          </p:nvSpPr>
          <p:spPr>
            <a:xfrm>
              <a:off x="3193850" y="1199979"/>
              <a:ext cx="2697769" cy="145107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184912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smtClean="0"/>
                <a:t>Match</a:t>
              </a:r>
              <a:endParaRPr lang="en-US" sz="2200" kern="1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467196" y="4719267"/>
            <a:ext cx="9361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smtClean="0"/>
              <a:t>&lt;x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, y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&lt;x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, y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…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/>
              <a:t>&lt;</a:t>
            </a:r>
            <a:r>
              <a:rPr lang="en-US" sz="1200" dirty="0" err="1" smtClean="0"/>
              <a:t>x</a:t>
            </a:r>
            <a:r>
              <a:rPr lang="en-US" sz="1200" baseline="-25000" dirty="0" err="1" smtClean="0"/>
              <a:t>n</a:t>
            </a:r>
            <a:r>
              <a:rPr lang="en-US" sz="1200" dirty="0" smtClean="0"/>
              <a:t>, </a:t>
            </a:r>
            <a:r>
              <a:rPr lang="en-US" sz="1200" dirty="0" err="1" smtClean="0"/>
              <a:t>y</a:t>
            </a:r>
            <a:r>
              <a:rPr lang="en-US" sz="1200" baseline="-25000" dirty="0" err="1" smtClean="0"/>
              <a:t>n</a:t>
            </a:r>
            <a:r>
              <a:rPr lang="en-US" sz="1200" dirty="0" smtClean="0"/>
              <a:t>, </a:t>
            </a:r>
            <a:r>
              <a:rPr lang="el-GR" sz="1200" dirty="0" smtClean="0"/>
              <a:t>θ</a:t>
            </a:r>
            <a:r>
              <a:rPr lang="en-US" sz="1200" baseline="-25000" dirty="0" smtClean="0"/>
              <a:t>n</a:t>
            </a:r>
            <a:r>
              <a:rPr lang="en-US" sz="1200" dirty="0" smtClean="0"/>
              <a:t>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300" y="4804128"/>
            <a:ext cx="1020072" cy="10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Fingerprint Variants: Based on Capture Type</a:t>
            </a:r>
            <a:endParaRPr lang="en-US" dirty="0"/>
          </a:p>
        </p:txBody>
      </p:sp>
      <p:pic>
        <p:nvPicPr>
          <p:cNvPr id="4" name="Picture 2" descr="C:\dummy\sub1\2012-08-31 161318\Image_0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3359" y="2046332"/>
            <a:ext cx="1702062" cy="1526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" name="Picture 3" descr="C:\dummy\sub1\ri_lum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902" y="2054383"/>
            <a:ext cx="1008157" cy="1526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6" name="Picture 4" descr="C:\dummy\sub1\ri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7386" y="2046332"/>
            <a:ext cx="1225391" cy="1526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7" name="Picture 6" descr="C:\dummy\sub1\20120831_163143.jpg"/>
          <p:cNvPicPr>
            <a:picLocks noChangeAspect="1" noChangeArrowheads="1"/>
          </p:cNvPicPr>
          <p:nvPr/>
        </p:nvPicPr>
        <p:blipFill>
          <a:blip r:embed="rId5" cstate="print"/>
          <a:srcRect l="22340" t="12767" r="13830"/>
          <a:stretch>
            <a:fillRect/>
          </a:stretch>
        </p:blipFill>
        <p:spPr bwMode="auto">
          <a:xfrm rot="5400000">
            <a:off x="228378" y="2011534"/>
            <a:ext cx="1526240" cy="15958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629455" y="5722726"/>
            <a:ext cx="3143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7030A0"/>
                </a:solidFill>
              </a:rPr>
              <a:t>Constrained </a:t>
            </a:r>
          </a:p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capture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3904410" y="-273431"/>
            <a:ext cx="273465" cy="4049832"/>
          </a:xfrm>
          <a:prstGeom prst="rightBrace">
            <a:avLst>
              <a:gd name="adj1" fmla="val 8333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83594" y="1067483"/>
            <a:ext cx="1515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Live-scan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7356" y="1403323"/>
            <a:ext cx="146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Latent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60418" name="Picture 2" descr="http://www.mtesolution.com/images/patrolID.png"/>
          <p:cNvPicPr>
            <a:picLocks noChangeAspect="1" noChangeArrowheads="1"/>
          </p:cNvPicPr>
          <p:nvPr/>
        </p:nvPicPr>
        <p:blipFill>
          <a:blip r:embed="rId6" cstate="print"/>
          <a:srcRect l="13600" r="9143"/>
          <a:stretch>
            <a:fillRect/>
          </a:stretch>
        </p:blipFill>
        <p:spPr bwMode="auto">
          <a:xfrm>
            <a:off x="2179897" y="3888800"/>
            <a:ext cx="1328986" cy="1290159"/>
          </a:xfrm>
          <a:prstGeom prst="rect">
            <a:avLst/>
          </a:prstGeom>
          <a:noFill/>
        </p:spPr>
      </p:pic>
      <p:pic>
        <p:nvPicPr>
          <p:cNvPr id="60420" name="Picture 4" descr="http://ocmplc.com/images/Various/2012_1200px_HAMSTERIV.jpg"/>
          <p:cNvPicPr>
            <a:picLocks noChangeAspect="1" noChangeArrowheads="1"/>
          </p:cNvPicPr>
          <p:nvPr/>
        </p:nvPicPr>
        <p:blipFill>
          <a:blip r:embed="rId7" cstate="print"/>
          <a:srcRect l="13957" r="21626"/>
          <a:stretch>
            <a:fillRect/>
          </a:stretch>
        </p:blipFill>
        <p:spPr bwMode="auto">
          <a:xfrm>
            <a:off x="3916138" y="4008715"/>
            <a:ext cx="808484" cy="1255076"/>
          </a:xfrm>
          <a:prstGeom prst="rect">
            <a:avLst/>
          </a:prstGeom>
          <a:noFill/>
        </p:spPr>
      </p:pic>
      <p:pic>
        <p:nvPicPr>
          <p:cNvPr id="60422" name="Picture 6" descr="http://a248.e.akamai.net/origin-cdn.volusion.com/esklz.dzwfg/v/vspfiles/photos/101170-2.gif"/>
          <p:cNvPicPr>
            <a:picLocks noChangeAspect="1" noChangeArrowheads="1"/>
          </p:cNvPicPr>
          <p:nvPr/>
        </p:nvPicPr>
        <p:blipFill>
          <a:blip r:embed="rId8" cstate="print"/>
          <a:srcRect t="3448" r="5388"/>
          <a:stretch>
            <a:fillRect/>
          </a:stretch>
        </p:blipFill>
        <p:spPr bwMode="auto">
          <a:xfrm>
            <a:off x="4938108" y="4057292"/>
            <a:ext cx="1134657" cy="115792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496125" y="6553723"/>
            <a:ext cx="2246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Images from various sources in internet</a:t>
            </a:r>
            <a:endParaRPr lang="en-US" sz="10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A41A-2A69-4A16-B93D-7DBA4974B975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189" y="4008715"/>
            <a:ext cx="1171945" cy="1171945"/>
          </a:xfrm>
          <a:prstGeom prst="rect">
            <a:avLst/>
          </a:prstGeom>
        </p:spPr>
      </p:pic>
      <p:pic>
        <p:nvPicPr>
          <p:cNvPr id="23" name="Picture 4" descr="F:\Pics = Extremely Personal !!\mydatabase\images\20120831_162430 - Copy.jpg"/>
          <p:cNvPicPr>
            <a:picLocks noChangeAspect="1" noChangeArrowheads="1"/>
          </p:cNvPicPr>
          <p:nvPr/>
        </p:nvPicPr>
        <p:blipFill>
          <a:blip r:embed="rId10" cstate="print"/>
          <a:srcRect l="35268" t="59524" r="35268" b="13690"/>
          <a:stretch>
            <a:fillRect/>
          </a:stretch>
        </p:blipFill>
        <p:spPr bwMode="auto">
          <a:xfrm rot="5400000">
            <a:off x="6080251" y="2289449"/>
            <a:ext cx="1523034" cy="105931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110" y="4219614"/>
            <a:ext cx="1111034" cy="8332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10" y="4167807"/>
            <a:ext cx="1073591" cy="1011152"/>
          </a:xfrm>
          <a:prstGeom prst="rect">
            <a:avLst/>
          </a:prstGeom>
        </p:spPr>
      </p:pic>
      <p:pic>
        <p:nvPicPr>
          <p:cNvPr id="26" name="Picture 2" descr="https://lh3.googleusercontent.com/e7wji6asHJGpfyf2g9gAwzQgIqzwjU43AoeUGYVLAhCOpc73Z6D6AYTSl_brPGW9LDzLISztb10Erhm8643iXHw7JjNHM9abOkcTnOMFd8TsFhv_oWxMYJx0naBYqVy-CNbtkalCG8w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477" y="2046332"/>
            <a:ext cx="1144680" cy="152624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444354" y="1403323"/>
            <a:ext cx="146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Photo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 rot="5400000">
            <a:off x="3105451" y="2708028"/>
            <a:ext cx="245641" cy="5738167"/>
          </a:xfrm>
          <a:prstGeom prst="rightBrace">
            <a:avLst>
              <a:gd name="adj1" fmla="val 8333"/>
              <a:gd name="adj2" fmla="val 5046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7418281" y="4356057"/>
            <a:ext cx="237703" cy="2450047"/>
          </a:xfrm>
          <a:prstGeom prst="rightBrace">
            <a:avLst>
              <a:gd name="adj1" fmla="val 8333"/>
              <a:gd name="adj2" fmla="val 5046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1589" y="1555723"/>
            <a:ext cx="125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Inked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51723" y="5709311"/>
            <a:ext cx="356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7030A0"/>
                </a:solidFill>
              </a:rPr>
              <a:t>Unconstrained </a:t>
            </a:r>
          </a:p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capture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/>
      <p:bldP spid="22" grpId="0"/>
      <p:bldP spid="28" grpId="0" animBg="1"/>
      <p:bldP spid="29" grpId="0" animBg="1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Fingerprint </a:t>
            </a:r>
            <a:r>
              <a:rPr lang="en-US" dirty="0" smtClean="0"/>
              <a:t>Variants: Based on Capture Type</a:t>
            </a:r>
            <a:endParaRPr lang="en-US" dirty="0"/>
          </a:p>
        </p:txBody>
      </p:sp>
      <p:pic>
        <p:nvPicPr>
          <p:cNvPr id="4" name="Picture 2" descr="C:\dummy\sub1\2012-08-31 161318\Image_0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3359" y="2046332"/>
            <a:ext cx="1702062" cy="1526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" name="Picture 3" descr="C:\dummy\sub1\ri_lum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7902" y="2054383"/>
            <a:ext cx="1008157" cy="1526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6" name="Picture 4" descr="C:\dummy\sub1\ri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7386" y="2046332"/>
            <a:ext cx="1225391" cy="1526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7" name="Picture 6" descr="C:\dummy\sub1\20120831_163143.jpg"/>
          <p:cNvPicPr>
            <a:picLocks noChangeAspect="1" noChangeArrowheads="1"/>
          </p:cNvPicPr>
          <p:nvPr/>
        </p:nvPicPr>
        <p:blipFill>
          <a:blip r:embed="rId5" cstate="print"/>
          <a:srcRect l="22340" t="12767" r="13830"/>
          <a:stretch>
            <a:fillRect/>
          </a:stretch>
        </p:blipFill>
        <p:spPr bwMode="auto">
          <a:xfrm rot="5400000">
            <a:off x="228378" y="2011534"/>
            <a:ext cx="1526240" cy="15958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629455" y="5722726"/>
            <a:ext cx="3143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7030A0"/>
                </a:solidFill>
              </a:rPr>
              <a:t>Constrained </a:t>
            </a:r>
          </a:p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capture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3904410" y="-273431"/>
            <a:ext cx="273465" cy="4049832"/>
          </a:xfrm>
          <a:prstGeom prst="rightBrace">
            <a:avLst>
              <a:gd name="adj1" fmla="val 8333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83594" y="1067483"/>
            <a:ext cx="1515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Live-scan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60418" name="Picture 2" descr="http://www.mtesolution.com/images/patrolID.png"/>
          <p:cNvPicPr>
            <a:picLocks noChangeAspect="1" noChangeArrowheads="1"/>
          </p:cNvPicPr>
          <p:nvPr/>
        </p:nvPicPr>
        <p:blipFill>
          <a:blip r:embed="rId6" cstate="print"/>
          <a:srcRect l="13600" r="9143"/>
          <a:stretch>
            <a:fillRect/>
          </a:stretch>
        </p:blipFill>
        <p:spPr bwMode="auto">
          <a:xfrm>
            <a:off x="2179897" y="3888800"/>
            <a:ext cx="1328986" cy="1290159"/>
          </a:xfrm>
          <a:prstGeom prst="rect">
            <a:avLst/>
          </a:prstGeom>
          <a:noFill/>
        </p:spPr>
      </p:pic>
      <p:pic>
        <p:nvPicPr>
          <p:cNvPr id="60420" name="Picture 4" descr="http://ocmplc.com/images/Various/2012_1200px_HAMSTERIV.jpg"/>
          <p:cNvPicPr>
            <a:picLocks noChangeAspect="1" noChangeArrowheads="1"/>
          </p:cNvPicPr>
          <p:nvPr/>
        </p:nvPicPr>
        <p:blipFill>
          <a:blip r:embed="rId7" cstate="print"/>
          <a:srcRect l="13957" r="21626"/>
          <a:stretch>
            <a:fillRect/>
          </a:stretch>
        </p:blipFill>
        <p:spPr bwMode="auto">
          <a:xfrm>
            <a:off x="3916138" y="4008715"/>
            <a:ext cx="808484" cy="1255076"/>
          </a:xfrm>
          <a:prstGeom prst="rect">
            <a:avLst/>
          </a:prstGeom>
          <a:noFill/>
        </p:spPr>
      </p:pic>
      <p:pic>
        <p:nvPicPr>
          <p:cNvPr id="60422" name="Picture 6" descr="http://a248.e.akamai.net/origin-cdn.volusion.com/esklz.dzwfg/v/vspfiles/photos/101170-2.gif"/>
          <p:cNvPicPr>
            <a:picLocks noChangeAspect="1" noChangeArrowheads="1"/>
          </p:cNvPicPr>
          <p:nvPr/>
        </p:nvPicPr>
        <p:blipFill>
          <a:blip r:embed="rId8" cstate="print"/>
          <a:srcRect t="3448" r="5388"/>
          <a:stretch>
            <a:fillRect/>
          </a:stretch>
        </p:blipFill>
        <p:spPr bwMode="auto">
          <a:xfrm>
            <a:off x="4938108" y="4057292"/>
            <a:ext cx="1134657" cy="115792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496125" y="6553723"/>
            <a:ext cx="2246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Images from various sources in internet</a:t>
            </a:r>
            <a:endParaRPr lang="en-US" sz="10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A41A-2A69-4A16-B93D-7DBA4974B975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189" y="4008715"/>
            <a:ext cx="1171945" cy="1171945"/>
          </a:xfrm>
          <a:prstGeom prst="rect">
            <a:avLst/>
          </a:prstGeom>
        </p:spPr>
      </p:pic>
      <p:sp>
        <p:nvSpPr>
          <p:cNvPr id="28" name="Right Brace 27"/>
          <p:cNvSpPr/>
          <p:nvPr/>
        </p:nvSpPr>
        <p:spPr>
          <a:xfrm rot="5400000">
            <a:off x="3105451" y="2708028"/>
            <a:ext cx="245641" cy="5738167"/>
          </a:xfrm>
          <a:prstGeom prst="rightBrace">
            <a:avLst>
              <a:gd name="adj1" fmla="val 8333"/>
              <a:gd name="adj2" fmla="val 5046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1589" y="1555723"/>
            <a:ext cx="125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Inked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11587" y="1734484"/>
            <a:ext cx="2637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5900" indent="-215900">
              <a:buFont typeface="Arial" charset="0"/>
              <a:buChar char="•"/>
            </a:pPr>
            <a:r>
              <a:rPr lang="en-US" dirty="0" smtClean="0"/>
              <a:t>Research for comparing fingerprints captured in constrained environment is mature</a:t>
            </a:r>
          </a:p>
          <a:p>
            <a:pPr marL="215900" indent="-215900">
              <a:buFont typeface="Arial" charset="0"/>
              <a:buChar char="•"/>
            </a:pPr>
            <a:endParaRPr lang="en-US" dirty="0"/>
          </a:p>
          <a:p>
            <a:pPr marL="215900" indent="-215900">
              <a:buFont typeface="Arial" charset="0"/>
              <a:buChar char="•"/>
            </a:pPr>
            <a:r>
              <a:rPr lang="en-US" dirty="0"/>
              <a:t>NIST </a:t>
            </a:r>
            <a:r>
              <a:rPr lang="en-US" dirty="0" smtClean="0"/>
              <a:t>announced Fingerprint </a:t>
            </a:r>
            <a:r>
              <a:rPr lang="en-US" dirty="0"/>
              <a:t>Vendor Technology Evaluation 2012 (FpVTE2012</a:t>
            </a:r>
            <a:r>
              <a:rPr lang="en-US" dirty="0" smtClean="0"/>
              <a:t>)</a:t>
            </a:r>
          </a:p>
          <a:p>
            <a:pPr marL="215900" indent="-215900">
              <a:buFont typeface="Arial" charset="0"/>
              <a:buChar char="•"/>
            </a:pPr>
            <a:endParaRPr lang="en-US" dirty="0"/>
          </a:p>
          <a:p>
            <a:pPr marL="215900" indent="-215900">
              <a:buFont typeface="Arial" charset="0"/>
              <a:buChar char="•"/>
            </a:pPr>
            <a:r>
              <a:rPr lang="en-US" dirty="0" smtClean="0"/>
              <a:t>0.0009 FRR @ 10</a:t>
            </a:r>
            <a:r>
              <a:rPr lang="en-US" baseline="30000" dirty="0" smtClean="0"/>
              <a:t>-3</a:t>
            </a:r>
            <a:r>
              <a:rPr lang="en-US" dirty="0" smtClean="0"/>
              <a:t> FAR</a:t>
            </a:r>
            <a:r>
              <a:rPr lang="en-US" dirty="0"/>
              <a:t> </a:t>
            </a:r>
            <a:r>
              <a:rPr lang="en-US" dirty="0" smtClean="0"/>
              <a:t>(against 10.6 Million database subjects)</a:t>
            </a:r>
          </a:p>
        </p:txBody>
      </p:sp>
    </p:spTree>
    <p:extLst>
      <p:ext uri="{BB962C8B-B14F-4D97-AF65-F5344CB8AC3E}">
        <p14:creationId xmlns:p14="http://schemas.microsoft.com/office/powerpoint/2010/main" val="89798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Fingerprint Variants: Based on Capture Type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7356" y="1403323"/>
            <a:ext cx="146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Latent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96125" y="6553723"/>
            <a:ext cx="2246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Images from various sources in internet</a:t>
            </a:r>
            <a:endParaRPr lang="en-US" sz="10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A41A-2A69-4A16-B93D-7DBA4974B975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4" descr="F:\Pics = Extremely Personal !!\mydatabase\images\20120831_162430 - Copy.jpg"/>
          <p:cNvPicPr>
            <a:picLocks noChangeAspect="1" noChangeArrowheads="1"/>
          </p:cNvPicPr>
          <p:nvPr/>
        </p:nvPicPr>
        <p:blipFill>
          <a:blip r:embed="rId2" cstate="print"/>
          <a:srcRect l="35268" t="59524" r="35268" b="13690"/>
          <a:stretch>
            <a:fillRect/>
          </a:stretch>
        </p:blipFill>
        <p:spPr bwMode="auto">
          <a:xfrm rot="5400000">
            <a:off x="6080251" y="2289449"/>
            <a:ext cx="1523034" cy="105931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10" y="4219614"/>
            <a:ext cx="1111034" cy="8332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10" y="4167807"/>
            <a:ext cx="1073591" cy="1011152"/>
          </a:xfrm>
          <a:prstGeom prst="rect">
            <a:avLst/>
          </a:prstGeom>
        </p:spPr>
      </p:pic>
      <p:pic>
        <p:nvPicPr>
          <p:cNvPr id="26" name="Picture 2" descr="https://lh3.googleusercontent.com/e7wji6asHJGpfyf2g9gAwzQgIqzwjU43AoeUGYVLAhCOpc73Z6D6AYTSl_brPGW9LDzLISztb10Erhm8643iXHw7JjNHM9abOkcTnOMFd8TsFhv_oWxMYJx0naBYqVy-CNbtkalCG8w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477" y="2046332"/>
            <a:ext cx="1144680" cy="152624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444354" y="1403323"/>
            <a:ext cx="1469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Photo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 rot="5400000">
            <a:off x="7418281" y="4356057"/>
            <a:ext cx="237703" cy="2450047"/>
          </a:xfrm>
          <a:prstGeom prst="rightBrace">
            <a:avLst>
              <a:gd name="adj1" fmla="val 8333"/>
              <a:gd name="adj2" fmla="val 5046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51723" y="5709311"/>
            <a:ext cx="356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7030A0"/>
                </a:solidFill>
              </a:rPr>
              <a:t>Unconstrained </a:t>
            </a:r>
          </a:p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capture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6655" y="1841671"/>
            <a:ext cx="5872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rgbClr val="7030A0"/>
                </a:solidFill>
              </a:rPr>
              <a:t>Aim of this thesis</a:t>
            </a:r>
            <a:r>
              <a:rPr lang="en-US" sz="2800" dirty="0" smtClean="0">
                <a:solidFill>
                  <a:srgbClr val="7030A0"/>
                </a:solidFill>
              </a:rPr>
              <a:t>:</a:t>
            </a:r>
          </a:p>
          <a:p>
            <a:endParaRPr lang="en-US" sz="2800" dirty="0" smtClean="0">
              <a:solidFill>
                <a:srgbClr val="7030A0"/>
              </a:solidFill>
            </a:endParaRPr>
          </a:p>
          <a:p>
            <a:r>
              <a:rPr lang="en-US" sz="2800" dirty="0" smtClean="0">
                <a:solidFill>
                  <a:srgbClr val="7030A0"/>
                </a:solidFill>
              </a:rPr>
              <a:t>To develop </a:t>
            </a:r>
          </a:p>
          <a:p>
            <a:pPr marL="457200" indent="-457200">
              <a:buFont typeface=".AppleSystemUIFont" charset="-120"/>
              <a:buChar char="-"/>
            </a:pPr>
            <a:r>
              <a:rPr lang="en-US" sz="2800" dirty="0" smtClean="0">
                <a:solidFill>
                  <a:srgbClr val="7030A0"/>
                </a:solidFill>
              </a:rPr>
              <a:t>algorithms and solutions for 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dirty="0" smtClean="0">
                <a:solidFill>
                  <a:srgbClr val="7030A0"/>
                </a:solidFill>
              </a:rPr>
              <a:t>automated matching of fingerprints </a:t>
            </a:r>
          </a:p>
          <a:p>
            <a:pPr marL="1371600" lvl="2" indent="-457200">
              <a:buFont typeface=".AppleSystemUIFont" charset="-120"/>
              <a:buChar char="-"/>
            </a:pPr>
            <a:r>
              <a:rPr lang="en-US" sz="2800" dirty="0" smtClean="0">
                <a:solidFill>
                  <a:srgbClr val="7030A0"/>
                </a:solidFill>
              </a:rPr>
              <a:t>captured in unconstrained environments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9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atentFP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370" y="1662545"/>
            <a:ext cx="8550233" cy="3847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445" y="307153"/>
            <a:ext cx="6847115" cy="671286"/>
          </a:xfrm>
        </p:spPr>
        <p:txBody>
          <a:bodyPr/>
          <a:lstStyle/>
          <a:p>
            <a:r>
              <a:rPr lang="en-US" dirty="0" smtClean="0"/>
              <a:t>Common </a:t>
            </a:r>
            <a:r>
              <a:rPr lang="en-US" dirty="0"/>
              <a:t>U</a:t>
            </a:r>
            <a:r>
              <a:rPr lang="en-US" dirty="0" smtClean="0"/>
              <a:t>nderstanding …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1445" y="301966"/>
            <a:ext cx="6847115" cy="671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ACA7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Common </a:t>
            </a:r>
            <a:r>
              <a:rPr lang="en-US" sz="3200" noProof="0" dirty="0" err="1" smtClean="0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sz="3200" dirty="0" smtClean="0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ACA7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understanding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1260" y="3492532"/>
            <a:ext cx="2851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It’s fiction !!!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3712" y="6568237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Movie: Jack </a:t>
            </a:r>
            <a:r>
              <a:rPr lang="en-US" sz="1000" dirty="0" err="1" smtClean="0"/>
              <a:t>Reacher</a:t>
            </a:r>
            <a:r>
              <a:rPr lang="en-US" sz="1000" dirty="0" smtClean="0"/>
              <a:t>, 2012</a:t>
            </a:r>
            <a:endParaRPr lang="en-US" sz="10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CDEFD-F132-47F7-BEED-7FFFC9DF8E07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2" grpId="0"/>
      <p:bldP spid="6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4293-E004-4CAB-84FD-FB666929FFC9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Block Arc 4"/>
          <p:cNvSpPr/>
          <p:nvPr/>
        </p:nvSpPr>
        <p:spPr>
          <a:xfrm>
            <a:off x="-4475987" y="781539"/>
            <a:ext cx="5557631" cy="5557631"/>
          </a:xfrm>
          <a:prstGeom prst="blockArc">
            <a:avLst>
              <a:gd name="adj1" fmla="val 18900000"/>
              <a:gd name="adj2" fmla="val 2700000"/>
              <a:gd name="adj3" fmla="val 389"/>
            </a:avLst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56879" y="1814092"/>
            <a:ext cx="3143709" cy="634914"/>
          </a:xfrm>
          <a:custGeom>
            <a:avLst/>
            <a:gdLst>
              <a:gd name="connsiteX0" fmla="*/ 0 w 3143709"/>
              <a:gd name="connsiteY0" fmla="*/ 0 h 634914"/>
              <a:gd name="connsiteX1" fmla="*/ 3143709 w 3143709"/>
              <a:gd name="connsiteY1" fmla="*/ 0 h 634914"/>
              <a:gd name="connsiteX2" fmla="*/ 3143709 w 3143709"/>
              <a:gd name="connsiteY2" fmla="*/ 634914 h 634914"/>
              <a:gd name="connsiteX3" fmla="*/ 0 w 3143709"/>
              <a:gd name="connsiteY3" fmla="*/ 634914 h 634914"/>
              <a:gd name="connsiteX4" fmla="*/ 0 w 3143709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709" h="634914">
                <a:moveTo>
                  <a:pt x="0" y="0"/>
                </a:moveTo>
                <a:lnTo>
                  <a:pt x="3143709" y="0"/>
                </a:lnTo>
                <a:lnTo>
                  <a:pt x="3143709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Varying  environment</a:t>
            </a:r>
            <a:endParaRPr lang="en-US" sz="1900" kern="1200" dirty="0"/>
          </a:p>
        </p:txBody>
      </p:sp>
      <p:sp>
        <p:nvSpPr>
          <p:cNvPr id="7" name="Oval 6"/>
          <p:cNvSpPr/>
          <p:nvPr/>
        </p:nvSpPr>
        <p:spPr>
          <a:xfrm>
            <a:off x="260058" y="1734728"/>
            <a:ext cx="793642" cy="793642"/>
          </a:xfrm>
          <a:prstGeom prst="ellipse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1020890" y="2766629"/>
            <a:ext cx="2779698" cy="634914"/>
          </a:xfrm>
          <a:custGeom>
            <a:avLst/>
            <a:gdLst>
              <a:gd name="connsiteX0" fmla="*/ 0 w 2779698"/>
              <a:gd name="connsiteY0" fmla="*/ 0 h 634914"/>
              <a:gd name="connsiteX1" fmla="*/ 2779698 w 2779698"/>
              <a:gd name="connsiteY1" fmla="*/ 0 h 634914"/>
              <a:gd name="connsiteX2" fmla="*/ 2779698 w 2779698"/>
              <a:gd name="connsiteY2" fmla="*/ 634914 h 634914"/>
              <a:gd name="connsiteX3" fmla="*/ 0 w 2779698"/>
              <a:gd name="connsiteY3" fmla="*/ 634914 h 634914"/>
              <a:gd name="connsiteX4" fmla="*/ 0 w 2779698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698" h="634914">
                <a:moveTo>
                  <a:pt x="0" y="0"/>
                </a:moveTo>
                <a:lnTo>
                  <a:pt x="2779698" y="0"/>
                </a:lnTo>
                <a:lnTo>
                  <a:pt x="2779698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Poor ridge quality</a:t>
            </a:r>
            <a:endParaRPr lang="en-US" sz="1900" kern="1200" dirty="0"/>
          </a:p>
        </p:txBody>
      </p:sp>
      <p:sp>
        <p:nvSpPr>
          <p:cNvPr id="9" name="Oval 8"/>
          <p:cNvSpPr/>
          <p:nvPr/>
        </p:nvSpPr>
        <p:spPr>
          <a:xfrm>
            <a:off x="624069" y="2687265"/>
            <a:ext cx="793642" cy="793642"/>
          </a:xfrm>
          <a:prstGeom prst="ellipse">
            <a:avLst/>
          </a:pr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 9"/>
          <p:cNvSpPr/>
          <p:nvPr/>
        </p:nvSpPr>
        <p:spPr>
          <a:xfrm>
            <a:off x="1020890" y="3719165"/>
            <a:ext cx="2779698" cy="634914"/>
          </a:xfrm>
          <a:custGeom>
            <a:avLst/>
            <a:gdLst>
              <a:gd name="connsiteX0" fmla="*/ 0 w 2779698"/>
              <a:gd name="connsiteY0" fmla="*/ 0 h 634914"/>
              <a:gd name="connsiteX1" fmla="*/ 2779698 w 2779698"/>
              <a:gd name="connsiteY1" fmla="*/ 0 h 634914"/>
              <a:gd name="connsiteX2" fmla="*/ 2779698 w 2779698"/>
              <a:gd name="connsiteY2" fmla="*/ 634914 h 634914"/>
              <a:gd name="connsiteX3" fmla="*/ 0 w 2779698"/>
              <a:gd name="connsiteY3" fmla="*/ 634914 h 634914"/>
              <a:gd name="connsiteX4" fmla="*/ 0 w 2779698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698" h="634914">
                <a:moveTo>
                  <a:pt x="0" y="0"/>
                </a:moveTo>
                <a:lnTo>
                  <a:pt x="2779698" y="0"/>
                </a:lnTo>
                <a:lnTo>
                  <a:pt x="2779698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Lack of feature representations</a:t>
            </a:r>
            <a:endParaRPr lang="en-US" sz="1900" kern="1200" dirty="0"/>
          </a:p>
        </p:txBody>
      </p:sp>
      <p:sp>
        <p:nvSpPr>
          <p:cNvPr id="11" name="Oval 10"/>
          <p:cNvSpPr/>
          <p:nvPr/>
        </p:nvSpPr>
        <p:spPr>
          <a:xfrm>
            <a:off x="624069" y="3639801"/>
            <a:ext cx="793642" cy="793642"/>
          </a:xfrm>
          <a:prstGeom prst="ellipse">
            <a:avLst/>
          </a:pr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656879" y="4671701"/>
            <a:ext cx="3143709" cy="634914"/>
          </a:xfrm>
          <a:custGeom>
            <a:avLst/>
            <a:gdLst>
              <a:gd name="connsiteX0" fmla="*/ 0 w 3143709"/>
              <a:gd name="connsiteY0" fmla="*/ 0 h 634914"/>
              <a:gd name="connsiteX1" fmla="*/ 3143709 w 3143709"/>
              <a:gd name="connsiteY1" fmla="*/ 0 h 634914"/>
              <a:gd name="connsiteX2" fmla="*/ 3143709 w 3143709"/>
              <a:gd name="connsiteY2" fmla="*/ 634914 h 634914"/>
              <a:gd name="connsiteX3" fmla="*/ 0 w 3143709"/>
              <a:gd name="connsiteY3" fmla="*/ 634914 h 634914"/>
              <a:gd name="connsiteX4" fmla="*/ 0 w 3143709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709" h="634914">
                <a:moveTo>
                  <a:pt x="0" y="0"/>
                </a:moveTo>
                <a:lnTo>
                  <a:pt x="3143709" y="0"/>
                </a:lnTo>
                <a:lnTo>
                  <a:pt x="3143709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Lack of benchmark public databases</a:t>
            </a:r>
            <a:endParaRPr lang="en-US" sz="1900" kern="1200" dirty="0"/>
          </a:p>
        </p:txBody>
      </p:sp>
      <p:sp>
        <p:nvSpPr>
          <p:cNvPr id="13" name="Oval 12"/>
          <p:cNvSpPr/>
          <p:nvPr/>
        </p:nvSpPr>
        <p:spPr>
          <a:xfrm>
            <a:off x="260058" y="4592337"/>
            <a:ext cx="793642" cy="793642"/>
          </a:xfrm>
          <a:prstGeom prst="ellipse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8" name="Picture 2" descr="C:\Users\admin\Documents\MATLAB\cvpr_enhancement\NIST_database\probeImages\B172L1U.bmp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4850" y="1579736"/>
            <a:ext cx="2058633" cy="19720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 cstate="print"/>
          <a:srcRect l="33773" t="59947" r="33572" b="11917"/>
          <a:stretch>
            <a:fillRect/>
          </a:stretch>
        </p:blipFill>
        <p:spPr bwMode="auto">
          <a:xfrm>
            <a:off x="4424849" y="4320897"/>
            <a:ext cx="4384579" cy="15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4424849" y="1097750"/>
            <a:ext cx="438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Latent Fingerprints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24847" y="3953501"/>
            <a:ext cx="438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Fingerphoto</a:t>
            </a:r>
            <a:r>
              <a:rPr lang="en-US" sz="2400" b="1" dirty="0" smtClean="0"/>
              <a:t> Images</a:t>
            </a:r>
            <a:endParaRPr lang="en-US" sz="2400" b="1" dirty="0"/>
          </a:p>
        </p:txBody>
      </p:sp>
      <p:pic>
        <p:nvPicPr>
          <p:cNvPr id="22" name="Picture 4" descr="C:\Users\SirIssac\Documents\MATLAB\ijcb_data\db\A06_L04XD2P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7135" y="1579735"/>
            <a:ext cx="2053105" cy="19720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3882397" y="3551752"/>
            <a:ext cx="314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Currency note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71918" y="3542628"/>
            <a:ext cx="314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7030A0"/>
                </a:solidFill>
              </a:rPr>
              <a:t>Ceramic surface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82397" y="5882821"/>
            <a:ext cx="314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Indoor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71918" y="5873697"/>
            <a:ext cx="3143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Outdoor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4293-E004-4CAB-84FD-FB666929FFC9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Block Arc 4"/>
          <p:cNvSpPr/>
          <p:nvPr/>
        </p:nvSpPr>
        <p:spPr>
          <a:xfrm>
            <a:off x="-4475987" y="781539"/>
            <a:ext cx="5557631" cy="5557631"/>
          </a:xfrm>
          <a:prstGeom prst="blockArc">
            <a:avLst>
              <a:gd name="adj1" fmla="val 18900000"/>
              <a:gd name="adj2" fmla="val 2700000"/>
              <a:gd name="adj3" fmla="val 389"/>
            </a:avLst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56879" y="1814092"/>
            <a:ext cx="3143709" cy="634914"/>
          </a:xfrm>
          <a:custGeom>
            <a:avLst/>
            <a:gdLst>
              <a:gd name="connsiteX0" fmla="*/ 0 w 3143709"/>
              <a:gd name="connsiteY0" fmla="*/ 0 h 634914"/>
              <a:gd name="connsiteX1" fmla="*/ 3143709 w 3143709"/>
              <a:gd name="connsiteY1" fmla="*/ 0 h 634914"/>
              <a:gd name="connsiteX2" fmla="*/ 3143709 w 3143709"/>
              <a:gd name="connsiteY2" fmla="*/ 634914 h 634914"/>
              <a:gd name="connsiteX3" fmla="*/ 0 w 3143709"/>
              <a:gd name="connsiteY3" fmla="*/ 634914 h 634914"/>
              <a:gd name="connsiteX4" fmla="*/ 0 w 3143709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709" h="634914">
                <a:moveTo>
                  <a:pt x="0" y="0"/>
                </a:moveTo>
                <a:lnTo>
                  <a:pt x="3143709" y="0"/>
                </a:lnTo>
                <a:lnTo>
                  <a:pt x="3143709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Varying  environment</a:t>
            </a:r>
            <a:endParaRPr lang="en-US" sz="1900" kern="1200" dirty="0"/>
          </a:p>
        </p:txBody>
      </p:sp>
      <p:sp>
        <p:nvSpPr>
          <p:cNvPr id="7" name="Oval 6"/>
          <p:cNvSpPr/>
          <p:nvPr/>
        </p:nvSpPr>
        <p:spPr>
          <a:xfrm>
            <a:off x="260058" y="1734728"/>
            <a:ext cx="793642" cy="793642"/>
          </a:xfrm>
          <a:prstGeom prst="ellipse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1020890" y="2766629"/>
            <a:ext cx="2779698" cy="634914"/>
          </a:xfrm>
          <a:custGeom>
            <a:avLst/>
            <a:gdLst>
              <a:gd name="connsiteX0" fmla="*/ 0 w 2779698"/>
              <a:gd name="connsiteY0" fmla="*/ 0 h 634914"/>
              <a:gd name="connsiteX1" fmla="*/ 2779698 w 2779698"/>
              <a:gd name="connsiteY1" fmla="*/ 0 h 634914"/>
              <a:gd name="connsiteX2" fmla="*/ 2779698 w 2779698"/>
              <a:gd name="connsiteY2" fmla="*/ 634914 h 634914"/>
              <a:gd name="connsiteX3" fmla="*/ 0 w 2779698"/>
              <a:gd name="connsiteY3" fmla="*/ 634914 h 634914"/>
              <a:gd name="connsiteX4" fmla="*/ 0 w 2779698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698" h="634914">
                <a:moveTo>
                  <a:pt x="0" y="0"/>
                </a:moveTo>
                <a:lnTo>
                  <a:pt x="2779698" y="0"/>
                </a:lnTo>
                <a:lnTo>
                  <a:pt x="2779698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Poor ridge quality</a:t>
            </a:r>
            <a:endParaRPr lang="en-US" sz="1900" kern="1200" dirty="0"/>
          </a:p>
        </p:txBody>
      </p:sp>
      <p:sp>
        <p:nvSpPr>
          <p:cNvPr id="9" name="Oval 8"/>
          <p:cNvSpPr/>
          <p:nvPr/>
        </p:nvSpPr>
        <p:spPr>
          <a:xfrm>
            <a:off x="624069" y="2687265"/>
            <a:ext cx="793642" cy="793642"/>
          </a:xfrm>
          <a:prstGeom prst="ellipse">
            <a:avLst/>
          </a:pr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 9"/>
          <p:cNvSpPr/>
          <p:nvPr/>
        </p:nvSpPr>
        <p:spPr>
          <a:xfrm>
            <a:off x="1020890" y="3719165"/>
            <a:ext cx="2779698" cy="634914"/>
          </a:xfrm>
          <a:custGeom>
            <a:avLst/>
            <a:gdLst>
              <a:gd name="connsiteX0" fmla="*/ 0 w 2779698"/>
              <a:gd name="connsiteY0" fmla="*/ 0 h 634914"/>
              <a:gd name="connsiteX1" fmla="*/ 2779698 w 2779698"/>
              <a:gd name="connsiteY1" fmla="*/ 0 h 634914"/>
              <a:gd name="connsiteX2" fmla="*/ 2779698 w 2779698"/>
              <a:gd name="connsiteY2" fmla="*/ 634914 h 634914"/>
              <a:gd name="connsiteX3" fmla="*/ 0 w 2779698"/>
              <a:gd name="connsiteY3" fmla="*/ 634914 h 634914"/>
              <a:gd name="connsiteX4" fmla="*/ 0 w 2779698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698" h="634914">
                <a:moveTo>
                  <a:pt x="0" y="0"/>
                </a:moveTo>
                <a:lnTo>
                  <a:pt x="2779698" y="0"/>
                </a:lnTo>
                <a:lnTo>
                  <a:pt x="2779698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Lack of feature representations</a:t>
            </a:r>
            <a:endParaRPr lang="en-US" sz="1900" kern="1200" dirty="0"/>
          </a:p>
        </p:txBody>
      </p:sp>
      <p:sp>
        <p:nvSpPr>
          <p:cNvPr id="25" name="Oval 24"/>
          <p:cNvSpPr/>
          <p:nvPr/>
        </p:nvSpPr>
        <p:spPr>
          <a:xfrm>
            <a:off x="624069" y="3639801"/>
            <a:ext cx="793642" cy="793642"/>
          </a:xfrm>
          <a:prstGeom prst="ellipse">
            <a:avLst/>
          </a:pr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form 25"/>
          <p:cNvSpPr/>
          <p:nvPr/>
        </p:nvSpPr>
        <p:spPr>
          <a:xfrm>
            <a:off x="656879" y="4671701"/>
            <a:ext cx="3143709" cy="634914"/>
          </a:xfrm>
          <a:custGeom>
            <a:avLst/>
            <a:gdLst>
              <a:gd name="connsiteX0" fmla="*/ 0 w 3143709"/>
              <a:gd name="connsiteY0" fmla="*/ 0 h 634914"/>
              <a:gd name="connsiteX1" fmla="*/ 3143709 w 3143709"/>
              <a:gd name="connsiteY1" fmla="*/ 0 h 634914"/>
              <a:gd name="connsiteX2" fmla="*/ 3143709 w 3143709"/>
              <a:gd name="connsiteY2" fmla="*/ 634914 h 634914"/>
              <a:gd name="connsiteX3" fmla="*/ 0 w 3143709"/>
              <a:gd name="connsiteY3" fmla="*/ 634914 h 634914"/>
              <a:gd name="connsiteX4" fmla="*/ 0 w 3143709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709" h="634914">
                <a:moveTo>
                  <a:pt x="0" y="0"/>
                </a:moveTo>
                <a:lnTo>
                  <a:pt x="3143709" y="0"/>
                </a:lnTo>
                <a:lnTo>
                  <a:pt x="3143709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Lack of benchmark public databases</a:t>
            </a:r>
            <a:endParaRPr lang="en-US" sz="1900" kern="1200" dirty="0"/>
          </a:p>
        </p:txBody>
      </p:sp>
      <p:sp>
        <p:nvSpPr>
          <p:cNvPr id="27" name="Oval 26"/>
          <p:cNvSpPr/>
          <p:nvPr/>
        </p:nvSpPr>
        <p:spPr>
          <a:xfrm>
            <a:off x="260058" y="4592337"/>
            <a:ext cx="793642" cy="793642"/>
          </a:xfrm>
          <a:prstGeom prst="ellipse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TextBox 31"/>
          <p:cNvSpPr txBox="1"/>
          <p:nvPr/>
        </p:nvSpPr>
        <p:spPr>
          <a:xfrm>
            <a:off x="4364897" y="1333745"/>
            <a:ext cx="438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Latent Fingerprints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24848" y="3635962"/>
            <a:ext cx="438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Fingerphoto</a:t>
            </a:r>
            <a:r>
              <a:rPr lang="en-US" sz="2400" b="1" dirty="0" smtClean="0"/>
              <a:t> Images</a:t>
            </a:r>
            <a:endParaRPr lang="en-US" sz="2400" b="1" dirty="0"/>
          </a:p>
        </p:txBody>
      </p:sp>
      <p:pic>
        <p:nvPicPr>
          <p:cNvPr id="11" name="Picture 2" descr="C:\Users\SirIssac\Documents\MATLAB\ijcb_data\db\A06_L01XD2P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7261" y="1874235"/>
            <a:ext cx="1517268" cy="12483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2" name="Picture 3" descr="C:\Users\SirIssac\Documents\MATLAB\ijcb_data\db\A06_L02XD2P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9846" y="1874235"/>
            <a:ext cx="1757413" cy="12598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3" name="Picture 4" descr="C:\Users\SirIssac\Documents\MATLAB\ijcb_data\db\A06_L04XD2P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7352" y="1874235"/>
            <a:ext cx="1299671" cy="12483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 t="60700" r="68073" b="11917"/>
          <a:stretch>
            <a:fillRect/>
          </a:stretch>
        </p:blipFill>
        <p:spPr bwMode="auto">
          <a:xfrm>
            <a:off x="4297261" y="4092668"/>
            <a:ext cx="4754768" cy="1676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297261" y="3157603"/>
            <a:ext cx="475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Smudges and partial ridge information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97261" y="5768815"/>
            <a:ext cx="475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Blur noise and shadows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4293-E004-4CAB-84FD-FB666929FFC9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Block Arc 6"/>
          <p:cNvSpPr/>
          <p:nvPr/>
        </p:nvSpPr>
        <p:spPr>
          <a:xfrm>
            <a:off x="-4475987" y="781539"/>
            <a:ext cx="5557631" cy="5557631"/>
          </a:xfrm>
          <a:prstGeom prst="blockArc">
            <a:avLst>
              <a:gd name="adj1" fmla="val 18900000"/>
              <a:gd name="adj2" fmla="val 2700000"/>
              <a:gd name="adj3" fmla="val 389"/>
            </a:avLst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656879" y="1814092"/>
            <a:ext cx="3143709" cy="634914"/>
          </a:xfrm>
          <a:custGeom>
            <a:avLst/>
            <a:gdLst>
              <a:gd name="connsiteX0" fmla="*/ 0 w 3143709"/>
              <a:gd name="connsiteY0" fmla="*/ 0 h 634914"/>
              <a:gd name="connsiteX1" fmla="*/ 3143709 w 3143709"/>
              <a:gd name="connsiteY1" fmla="*/ 0 h 634914"/>
              <a:gd name="connsiteX2" fmla="*/ 3143709 w 3143709"/>
              <a:gd name="connsiteY2" fmla="*/ 634914 h 634914"/>
              <a:gd name="connsiteX3" fmla="*/ 0 w 3143709"/>
              <a:gd name="connsiteY3" fmla="*/ 634914 h 634914"/>
              <a:gd name="connsiteX4" fmla="*/ 0 w 3143709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709" h="634914">
                <a:moveTo>
                  <a:pt x="0" y="0"/>
                </a:moveTo>
                <a:lnTo>
                  <a:pt x="3143709" y="0"/>
                </a:lnTo>
                <a:lnTo>
                  <a:pt x="3143709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Varying  environment</a:t>
            </a:r>
            <a:endParaRPr lang="en-US" sz="1900" kern="1200" dirty="0"/>
          </a:p>
        </p:txBody>
      </p:sp>
      <p:sp>
        <p:nvSpPr>
          <p:cNvPr id="9" name="Oval 8"/>
          <p:cNvSpPr/>
          <p:nvPr/>
        </p:nvSpPr>
        <p:spPr>
          <a:xfrm>
            <a:off x="260058" y="1734728"/>
            <a:ext cx="793642" cy="793642"/>
          </a:xfrm>
          <a:prstGeom prst="ellipse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1020890" y="2766629"/>
            <a:ext cx="2779698" cy="634914"/>
          </a:xfrm>
          <a:custGeom>
            <a:avLst/>
            <a:gdLst>
              <a:gd name="connsiteX0" fmla="*/ 0 w 2779698"/>
              <a:gd name="connsiteY0" fmla="*/ 0 h 634914"/>
              <a:gd name="connsiteX1" fmla="*/ 2779698 w 2779698"/>
              <a:gd name="connsiteY1" fmla="*/ 0 h 634914"/>
              <a:gd name="connsiteX2" fmla="*/ 2779698 w 2779698"/>
              <a:gd name="connsiteY2" fmla="*/ 634914 h 634914"/>
              <a:gd name="connsiteX3" fmla="*/ 0 w 2779698"/>
              <a:gd name="connsiteY3" fmla="*/ 634914 h 634914"/>
              <a:gd name="connsiteX4" fmla="*/ 0 w 2779698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698" h="634914">
                <a:moveTo>
                  <a:pt x="0" y="0"/>
                </a:moveTo>
                <a:lnTo>
                  <a:pt x="2779698" y="0"/>
                </a:lnTo>
                <a:lnTo>
                  <a:pt x="2779698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Poor ridge quality</a:t>
            </a:r>
            <a:endParaRPr lang="en-US" sz="1900" kern="1200" dirty="0"/>
          </a:p>
        </p:txBody>
      </p:sp>
      <p:sp>
        <p:nvSpPr>
          <p:cNvPr id="13" name="Oval 12"/>
          <p:cNvSpPr/>
          <p:nvPr/>
        </p:nvSpPr>
        <p:spPr>
          <a:xfrm>
            <a:off x="624069" y="2687265"/>
            <a:ext cx="793642" cy="793642"/>
          </a:xfrm>
          <a:prstGeom prst="ellipse">
            <a:avLst/>
          </a:pr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020890" y="3719165"/>
            <a:ext cx="2779698" cy="634914"/>
          </a:xfrm>
          <a:custGeom>
            <a:avLst/>
            <a:gdLst>
              <a:gd name="connsiteX0" fmla="*/ 0 w 2779698"/>
              <a:gd name="connsiteY0" fmla="*/ 0 h 634914"/>
              <a:gd name="connsiteX1" fmla="*/ 2779698 w 2779698"/>
              <a:gd name="connsiteY1" fmla="*/ 0 h 634914"/>
              <a:gd name="connsiteX2" fmla="*/ 2779698 w 2779698"/>
              <a:gd name="connsiteY2" fmla="*/ 634914 h 634914"/>
              <a:gd name="connsiteX3" fmla="*/ 0 w 2779698"/>
              <a:gd name="connsiteY3" fmla="*/ 634914 h 634914"/>
              <a:gd name="connsiteX4" fmla="*/ 0 w 2779698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698" h="634914">
                <a:moveTo>
                  <a:pt x="0" y="0"/>
                </a:moveTo>
                <a:lnTo>
                  <a:pt x="2779698" y="0"/>
                </a:lnTo>
                <a:lnTo>
                  <a:pt x="2779698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Lack of feature representations</a:t>
            </a:r>
            <a:endParaRPr lang="en-US" sz="1900" kern="1200" dirty="0"/>
          </a:p>
        </p:txBody>
      </p:sp>
      <p:sp>
        <p:nvSpPr>
          <p:cNvPr id="15" name="Oval 14"/>
          <p:cNvSpPr/>
          <p:nvPr/>
        </p:nvSpPr>
        <p:spPr>
          <a:xfrm>
            <a:off x="624069" y="3639801"/>
            <a:ext cx="793642" cy="793642"/>
          </a:xfrm>
          <a:prstGeom prst="ellipse">
            <a:avLst/>
          </a:pr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656879" y="4671701"/>
            <a:ext cx="3143709" cy="634914"/>
          </a:xfrm>
          <a:custGeom>
            <a:avLst/>
            <a:gdLst>
              <a:gd name="connsiteX0" fmla="*/ 0 w 3143709"/>
              <a:gd name="connsiteY0" fmla="*/ 0 h 634914"/>
              <a:gd name="connsiteX1" fmla="*/ 3143709 w 3143709"/>
              <a:gd name="connsiteY1" fmla="*/ 0 h 634914"/>
              <a:gd name="connsiteX2" fmla="*/ 3143709 w 3143709"/>
              <a:gd name="connsiteY2" fmla="*/ 634914 h 634914"/>
              <a:gd name="connsiteX3" fmla="*/ 0 w 3143709"/>
              <a:gd name="connsiteY3" fmla="*/ 634914 h 634914"/>
              <a:gd name="connsiteX4" fmla="*/ 0 w 3143709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709" h="634914">
                <a:moveTo>
                  <a:pt x="0" y="0"/>
                </a:moveTo>
                <a:lnTo>
                  <a:pt x="3143709" y="0"/>
                </a:lnTo>
                <a:lnTo>
                  <a:pt x="3143709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Lack of benchmark public databases</a:t>
            </a:r>
            <a:endParaRPr lang="en-US" sz="1900" kern="1200" dirty="0"/>
          </a:p>
        </p:txBody>
      </p:sp>
      <p:sp>
        <p:nvSpPr>
          <p:cNvPr id="17" name="Oval 16"/>
          <p:cNvSpPr/>
          <p:nvPr/>
        </p:nvSpPr>
        <p:spPr>
          <a:xfrm>
            <a:off x="260058" y="4592337"/>
            <a:ext cx="793642" cy="793642"/>
          </a:xfrm>
          <a:prstGeom prst="ellipse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TextBox 31"/>
          <p:cNvSpPr txBox="1"/>
          <p:nvPr/>
        </p:nvSpPr>
        <p:spPr>
          <a:xfrm>
            <a:off x="4424848" y="1205851"/>
            <a:ext cx="438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Latent Fingerprints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24848" y="3971778"/>
            <a:ext cx="438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Fingerphoto</a:t>
            </a:r>
            <a:r>
              <a:rPr lang="en-US" sz="2400" b="1" dirty="0" smtClean="0"/>
              <a:t> Images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034"/>
          <a:stretch/>
        </p:blipFill>
        <p:spPr>
          <a:xfrm>
            <a:off x="4213781" y="1663276"/>
            <a:ext cx="2301522" cy="2223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0034" b="1"/>
          <a:stretch/>
        </p:blipFill>
        <p:spPr>
          <a:xfrm>
            <a:off x="6617137" y="1663275"/>
            <a:ext cx="2270479" cy="2166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3562" r="9963" b="19087"/>
          <a:stretch/>
        </p:blipFill>
        <p:spPr>
          <a:xfrm>
            <a:off x="4213781" y="4442813"/>
            <a:ext cx="2301522" cy="138308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t="14069" r="9436" b="19073"/>
          <a:stretch/>
        </p:blipFill>
        <p:spPr>
          <a:xfrm flipV="1">
            <a:off x="6617137" y="4442813"/>
            <a:ext cx="2290275" cy="138308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4213781" y="5853839"/>
            <a:ext cx="475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Minutiae extraction fails! 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5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4293-E004-4CAB-84FD-FB666929FFC9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Block Arc 5"/>
          <p:cNvSpPr/>
          <p:nvPr/>
        </p:nvSpPr>
        <p:spPr>
          <a:xfrm>
            <a:off x="-4475987" y="781539"/>
            <a:ext cx="5557631" cy="5557631"/>
          </a:xfrm>
          <a:prstGeom prst="blockArc">
            <a:avLst>
              <a:gd name="adj1" fmla="val 18900000"/>
              <a:gd name="adj2" fmla="val 2700000"/>
              <a:gd name="adj3" fmla="val 389"/>
            </a:avLst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>
            <a:off x="656879" y="1814092"/>
            <a:ext cx="3143709" cy="634914"/>
          </a:xfrm>
          <a:custGeom>
            <a:avLst/>
            <a:gdLst>
              <a:gd name="connsiteX0" fmla="*/ 0 w 3143709"/>
              <a:gd name="connsiteY0" fmla="*/ 0 h 634914"/>
              <a:gd name="connsiteX1" fmla="*/ 3143709 w 3143709"/>
              <a:gd name="connsiteY1" fmla="*/ 0 h 634914"/>
              <a:gd name="connsiteX2" fmla="*/ 3143709 w 3143709"/>
              <a:gd name="connsiteY2" fmla="*/ 634914 h 634914"/>
              <a:gd name="connsiteX3" fmla="*/ 0 w 3143709"/>
              <a:gd name="connsiteY3" fmla="*/ 634914 h 634914"/>
              <a:gd name="connsiteX4" fmla="*/ 0 w 3143709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709" h="634914">
                <a:moveTo>
                  <a:pt x="0" y="0"/>
                </a:moveTo>
                <a:lnTo>
                  <a:pt x="3143709" y="0"/>
                </a:lnTo>
                <a:lnTo>
                  <a:pt x="3143709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Varying  environment</a:t>
            </a:r>
            <a:endParaRPr lang="en-US" sz="1900" kern="1200" dirty="0"/>
          </a:p>
        </p:txBody>
      </p:sp>
      <p:sp>
        <p:nvSpPr>
          <p:cNvPr id="8" name="Oval 7"/>
          <p:cNvSpPr/>
          <p:nvPr/>
        </p:nvSpPr>
        <p:spPr>
          <a:xfrm>
            <a:off x="260058" y="1734728"/>
            <a:ext cx="793642" cy="793642"/>
          </a:xfrm>
          <a:prstGeom prst="ellipse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1020890" y="2766629"/>
            <a:ext cx="2779698" cy="634914"/>
          </a:xfrm>
          <a:custGeom>
            <a:avLst/>
            <a:gdLst>
              <a:gd name="connsiteX0" fmla="*/ 0 w 2779698"/>
              <a:gd name="connsiteY0" fmla="*/ 0 h 634914"/>
              <a:gd name="connsiteX1" fmla="*/ 2779698 w 2779698"/>
              <a:gd name="connsiteY1" fmla="*/ 0 h 634914"/>
              <a:gd name="connsiteX2" fmla="*/ 2779698 w 2779698"/>
              <a:gd name="connsiteY2" fmla="*/ 634914 h 634914"/>
              <a:gd name="connsiteX3" fmla="*/ 0 w 2779698"/>
              <a:gd name="connsiteY3" fmla="*/ 634914 h 634914"/>
              <a:gd name="connsiteX4" fmla="*/ 0 w 2779698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698" h="634914">
                <a:moveTo>
                  <a:pt x="0" y="0"/>
                </a:moveTo>
                <a:lnTo>
                  <a:pt x="2779698" y="0"/>
                </a:lnTo>
                <a:lnTo>
                  <a:pt x="2779698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Poor ridge quality</a:t>
            </a:r>
            <a:endParaRPr lang="en-US" sz="1900" kern="1200" dirty="0"/>
          </a:p>
        </p:txBody>
      </p:sp>
      <p:sp>
        <p:nvSpPr>
          <p:cNvPr id="10" name="Oval 9"/>
          <p:cNvSpPr/>
          <p:nvPr/>
        </p:nvSpPr>
        <p:spPr>
          <a:xfrm>
            <a:off x="624069" y="2687265"/>
            <a:ext cx="793642" cy="793642"/>
          </a:xfrm>
          <a:prstGeom prst="ellipse">
            <a:avLst/>
          </a:pr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1020890" y="3719165"/>
            <a:ext cx="2779698" cy="634914"/>
          </a:xfrm>
          <a:custGeom>
            <a:avLst/>
            <a:gdLst>
              <a:gd name="connsiteX0" fmla="*/ 0 w 2779698"/>
              <a:gd name="connsiteY0" fmla="*/ 0 h 634914"/>
              <a:gd name="connsiteX1" fmla="*/ 2779698 w 2779698"/>
              <a:gd name="connsiteY1" fmla="*/ 0 h 634914"/>
              <a:gd name="connsiteX2" fmla="*/ 2779698 w 2779698"/>
              <a:gd name="connsiteY2" fmla="*/ 634914 h 634914"/>
              <a:gd name="connsiteX3" fmla="*/ 0 w 2779698"/>
              <a:gd name="connsiteY3" fmla="*/ 634914 h 634914"/>
              <a:gd name="connsiteX4" fmla="*/ 0 w 2779698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698" h="634914">
                <a:moveTo>
                  <a:pt x="0" y="0"/>
                </a:moveTo>
                <a:lnTo>
                  <a:pt x="2779698" y="0"/>
                </a:lnTo>
                <a:lnTo>
                  <a:pt x="2779698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Lack of feature representations</a:t>
            </a:r>
            <a:endParaRPr lang="en-US" sz="1900" kern="1200" dirty="0"/>
          </a:p>
        </p:txBody>
      </p:sp>
      <p:sp>
        <p:nvSpPr>
          <p:cNvPr id="17" name="Oval 16"/>
          <p:cNvSpPr/>
          <p:nvPr/>
        </p:nvSpPr>
        <p:spPr>
          <a:xfrm>
            <a:off x="624069" y="3639801"/>
            <a:ext cx="793642" cy="793642"/>
          </a:xfrm>
          <a:prstGeom prst="ellipse">
            <a:avLst/>
          </a:pr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656879" y="4671701"/>
            <a:ext cx="3143709" cy="634914"/>
          </a:xfrm>
          <a:custGeom>
            <a:avLst/>
            <a:gdLst>
              <a:gd name="connsiteX0" fmla="*/ 0 w 3143709"/>
              <a:gd name="connsiteY0" fmla="*/ 0 h 634914"/>
              <a:gd name="connsiteX1" fmla="*/ 3143709 w 3143709"/>
              <a:gd name="connsiteY1" fmla="*/ 0 h 634914"/>
              <a:gd name="connsiteX2" fmla="*/ 3143709 w 3143709"/>
              <a:gd name="connsiteY2" fmla="*/ 634914 h 634914"/>
              <a:gd name="connsiteX3" fmla="*/ 0 w 3143709"/>
              <a:gd name="connsiteY3" fmla="*/ 634914 h 634914"/>
              <a:gd name="connsiteX4" fmla="*/ 0 w 3143709"/>
              <a:gd name="connsiteY4" fmla="*/ 0 h 63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709" h="634914">
                <a:moveTo>
                  <a:pt x="0" y="0"/>
                </a:moveTo>
                <a:lnTo>
                  <a:pt x="3143709" y="0"/>
                </a:lnTo>
                <a:lnTo>
                  <a:pt x="3143709" y="634914"/>
                </a:lnTo>
                <a:lnTo>
                  <a:pt x="0" y="634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3963" tIns="48260" rIns="48260" bIns="4826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Lack of benchmark public datasets</a:t>
            </a:r>
            <a:endParaRPr lang="en-US" sz="1900" kern="1200" dirty="0"/>
          </a:p>
        </p:txBody>
      </p:sp>
      <p:sp>
        <p:nvSpPr>
          <p:cNvPr id="19" name="Oval 18"/>
          <p:cNvSpPr/>
          <p:nvPr/>
        </p:nvSpPr>
        <p:spPr>
          <a:xfrm>
            <a:off x="260058" y="4592337"/>
            <a:ext cx="793642" cy="793642"/>
          </a:xfrm>
          <a:prstGeom prst="ellipse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TextBox 31"/>
          <p:cNvSpPr txBox="1"/>
          <p:nvPr/>
        </p:nvSpPr>
        <p:spPr>
          <a:xfrm>
            <a:off x="4424849" y="1097750"/>
            <a:ext cx="438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Latent Fingerprints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24848" y="3933850"/>
            <a:ext cx="438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Fingerphoto</a:t>
            </a:r>
            <a:r>
              <a:rPr lang="en-US" sz="2400" b="1" dirty="0" smtClean="0"/>
              <a:t> Images</a:t>
            </a:r>
            <a:endParaRPr lang="en-US" sz="2400" b="1" dirty="0"/>
          </a:p>
        </p:txBody>
      </p:sp>
      <p:pic>
        <p:nvPicPr>
          <p:cNvPr id="11" name="Picture 2" descr="C:\Users\admin\Documents\MATLAB\cvpr_enhancement\NIST_database\probeImages\U288L6U.bmp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1865" y="2197510"/>
            <a:ext cx="1384423" cy="13227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2" name="Picture 3" descr="C:\Users\admin\Documents\MATLAB\cvpr_enhancement\NIST_database\probeImages\U263L1U.bmp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8527" y="2197510"/>
            <a:ext cx="1382610" cy="13227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3" name="Picture 4" descr="C:\Users\admin\Documents\MATLAB\cvpr_enhancement\NIST_database\probeImages\U284L2U.bmp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83377" y="2197510"/>
            <a:ext cx="1326050" cy="13227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4982601" y="1666565"/>
            <a:ext cx="328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NIST SD-27 : 258 images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51865" y="4395515"/>
            <a:ext cx="4457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No public dataset available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190" y="4965489"/>
            <a:ext cx="2529526" cy="14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Fingerprint 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23900" y="1778000"/>
            <a:ext cx="7658100" cy="1943100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133477"/>
            <a:ext cx="8890000" cy="593724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The pattern of interleaved ridges and valleys on the tip of the finger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1400" y="4279624"/>
            <a:ext cx="1853908" cy="19114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5511" y="4258986"/>
            <a:ext cx="1399243" cy="19208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5780" name="Picture 4" descr="http://www.telecoms.com/wp-content/blogs.dir/1/files/2012/07/fingerprin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2737" y="4241523"/>
            <a:ext cx="1410854" cy="19637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077025" y="6553723"/>
            <a:ext cx="2246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Images from various sources in internet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5000" y="1790700"/>
            <a:ext cx="7785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“Perhaps the most beautiful and characteristic of all superficial marks are </a:t>
            </a:r>
            <a:r>
              <a:rPr lang="en-US" sz="2400" i="1" dirty="0" smtClean="0">
                <a:solidFill>
                  <a:srgbClr val="00B050"/>
                </a:solidFill>
              </a:rPr>
              <a:t>the small furrows with the intervening ridges and their pores</a:t>
            </a:r>
            <a:r>
              <a:rPr lang="en-US" sz="2400" i="1" dirty="0" smtClean="0"/>
              <a:t> that are disposed in a singularly complex yet even order on the under surfaces on the hands and the feet.”</a:t>
            </a:r>
            <a:endParaRPr lang="en-US" sz="2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84700" y="3721100"/>
            <a:ext cx="368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Francis Galton</a:t>
            </a:r>
            <a:r>
              <a:rPr lang="en-US" i="1" dirty="0" smtClean="0"/>
              <a:t>, Nature</a:t>
            </a:r>
            <a:r>
              <a:rPr lang="en-US" dirty="0" smtClean="0"/>
              <a:t>, June 28, 1888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BB645-4405-4FD0-8976-C4ECEAF8ADCC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008440" y="1346860"/>
            <a:ext cx="7838677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form 31"/>
          <p:cNvSpPr/>
          <p:nvPr/>
        </p:nvSpPr>
        <p:spPr>
          <a:xfrm>
            <a:off x="382098" y="216291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766587" y="216291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151076" y="216291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535564" y="216291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6" name="Freeform 35"/>
          <p:cNvSpPr/>
          <p:nvPr/>
        </p:nvSpPr>
        <p:spPr>
          <a:xfrm>
            <a:off x="5920053" y="216291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7" name="Freeform 36"/>
          <p:cNvSpPr/>
          <p:nvPr/>
        </p:nvSpPr>
        <p:spPr>
          <a:xfrm>
            <a:off x="7304542" y="2162911"/>
            <a:ext cx="1294073" cy="1088068"/>
          </a:xfrm>
          <a:custGeom>
            <a:avLst/>
            <a:gdLst>
              <a:gd name="connsiteX0" fmla="*/ 0 w 1294073"/>
              <a:gd name="connsiteY0" fmla="*/ 181348 h 1088068"/>
              <a:gd name="connsiteX1" fmla="*/ 181348 w 1294073"/>
              <a:gd name="connsiteY1" fmla="*/ 0 h 1088068"/>
              <a:gd name="connsiteX2" fmla="*/ 1112725 w 1294073"/>
              <a:gd name="connsiteY2" fmla="*/ 0 h 1088068"/>
              <a:gd name="connsiteX3" fmla="*/ 1294073 w 1294073"/>
              <a:gd name="connsiteY3" fmla="*/ 181348 h 1088068"/>
              <a:gd name="connsiteX4" fmla="*/ 1294073 w 1294073"/>
              <a:gd name="connsiteY4" fmla="*/ 906720 h 1088068"/>
              <a:gd name="connsiteX5" fmla="*/ 1112725 w 1294073"/>
              <a:gd name="connsiteY5" fmla="*/ 1088068 h 1088068"/>
              <a:gd name="connsiteX6" fmla="*/ 181348 w 1294073"/>
              <a:gd name="connsiteY6" fmla="*/ 1088068 h 1088068"/>
              <a:gd name="connsiteX7" fmla="*/ 0 w 1294073"/>
              <a:gd name="connsiteY7" fmla="*/ 906720 h 1088068"/>
              <a:gd name="connsiteX8" fmla="*/ 0 w 1294073"/>
              <a:gd name="connsiteY8" fmla="*/ 181348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4073" h="1088068">
                <a:moveTo>
                  <a:pt x="0" y="181348"/>
                </a:moveTo>
                <a:cubicBezTo>
                  <a:pt x="0" y="81192"/>
                  <a:pt x="81192" y="0"/>
                  <a:pt x="181348" y="0"/>
                </a:cubicBezTo>
                <a:lnTo>
                  <a:pt x="1112725" y="0"/>
                </a:lnTo>
                <a:cubicBezTo>
                  <a:pt x="1212881" y="0"/>
                  <a:pt x="1294073" y="81192"/>
                  <a:pt x="1294073" y="181348"/>
                </a:cubicBezTo>
                <a:lnTo>
                  <a:pt x="1294073" y="906720"/>
                </a:lnTo>
                <a:cubicBezTo>
                  <a:pt x="1294073" y="1006876"/>
                  <a:pt x="1212881" y="1088068"/>
                  <a:pt x="1112725" y="1088068"/>
                </a:cubicBezTo>
                <a:lnTo>
                  <a:pt x="181348" y="1088068"/>
                </a:lnTo>
                <a:cubicBezTo>
                  <a:pt x="81192" y="1088068"/>
                  <a:pt x="0" y="1006876"/>
                  <a:pt x="0" y="906720"/>
                </a:cubicBezTo>
                <a:lnTo>
                  <a:pt x="0" y="181348"/>
                </a:ln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745" tIns="140745" rIns="140745" bIns="14074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smtClean="0"/>
              <a:t>Match Decision</a:t>
            </a: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782029" y="2371904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146434" y="2522277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538050" y="2383778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880177" y="2383778"/>
            <a:ext cx="13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1741317" y="2006299"/>
            <a:ext cx="4113590" cy="1401288"/>
          </a:xfrm>
          <a:prstGeom prst="wedgeRoundRectCallout">
            <a:avLst>
              <a:gd name="adj1" fmla="val -21699"/>
              <a:gd name="adj2" fmla="val 131992"/>
              <a:gd name="adj3" fmla="val 16667"/>
            </a:avLst>
          </a:prstGeom>
          <a:solidFill>
            <a:schemeClr val="accent2">
              <a:alpha val="19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2" descr="https://www.clinicaldata.nzblood.co.nz/perceptions/men-at-work.gif"/>
          <p:cNvPicPr>
            <a:picLocks noChangeAspect="1" noChangeArrowheads="1"/>
          </p:cNvPicPr>
          <p:nvPr/>
        </p:nvPicPr>
        <p:blipFill>
          <a:blip r:embed="rId2" cstate="print"/>
          <a:srcRect t="7571" b="11941"/>
          <a:stretch>
            <a:fillRect/>
          </a:stretch>
        </p:blipFill>
        <p:spPr bwMode="auto">
          <a:xfrm>
            <a:off x="2273490" y="4559289"/>
            <a:ext cx="1209675" cy="12573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12297" y="4559289"/>
            <a:ext cx="5634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Can these steps be automated</a:t>
            </a:r>
          </a:p>
          <a:p>
            <a:pPr algn="ctr"/>
            <a:r>
              <a:rPr lang="en-US" sz="2800" dirty="0">
                <a:solidFill>
                  <a:srgbClr val="7030A0"/>
                </a:solidFill>
              </a:rPr>
              <a:t>a</a:t>
            </a:r>
            <a:r>
              <a:rPr lang="en-US" sz="2800" dirty="0" smtClean="0">
                <a:solidFill>
                  <a:srgbClr val="7030A0"/>
                </a:solidFill>
              </a:rPr>
              <a:t>ddressing these mentioned challenges?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685799" y="357414"/>
            <a:ext cx="6985660" cy="671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Automated Fingerprint </a:t>
            </a:r>
            <a:r>
              <a:rPr lang="en-US" smtClean="0"/>
              <a:t>Matching System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67448" y="4295629"/>
            <a:ext cx="1644156" cy="1827980"/>
            <a:chOff x="260058" y="1564849"/>
            <a:chExt cx="3540530" cy="3821130"/>
          </a:xfrm>
        </p:grpSpPr>
        <p:sp>
          <p:nvSpPr>
            <p:cNvPr id="19" name="Freeform 18"/>
            <p:cNvSpPr/>
            <p:nvPr/>
          </p:nvSpPr>
          <p:spPr>
            <a:xfrm>
              <a:off x="656879" y="1814092"/>
              <a:ext cx="3143709" cy="634914"/>
            </a:xfrm>
            <a:custGeom>
              <a:avLst/>
              <a:gdLst>
                <a:gd name="connsiteX0" fmla="*/ 0 w 3143709"/>
                <a:gd name="connsiteY0" fmla="*/ 0 h 634914"/>
                <a:gd name="connsiteX1" fmla="*/ 3143709 w 3143709"/>
                <a:gd name="connsiteY1" fmla="*/ 0 h 634914"/>
                <a:gd name="connsiteX2" fmla="*/ 3143709 w 3143709"/>
                <a:gd name="connsiteY2" fmla="*/ 634914 h 634914"/>
                <a:gd name="connsiteX3" fmla="*/ 0 w 3143709"/>
                <a:gd name="connsiteY3" fmla="*/ 634914 h 634914"/>
                <a:gd name="connsiteX4" fmla="*/ 0 w 3143709"/>
                <a:gd name="connsiteY4" fmla="*/ 0 h 63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709" h="634914">
                  <a:moveTo>
                    <a:pt x="0" y="0"/>
                  </a:moveTo>
                  <a:lnTo>
                    <a:pt x="3143709" y="0"/>
                  </a:lnTo>
                  <a:lnTo>
                    <a:pt x="3143709" y="634914"/>
                  </a:lnTo>
                  <a:lnTo>
                    <a:pt x="0" y="6349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3963" tIns="48260" rIns="48260" bIns="48260" numCol="1" spcCol="1270" anchor="ctr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 dirty="0" smtClean="0"/>
                <a:t>Varying  environment</a:t>
              </a:r>
              <a:endParaRPr lang="en-US" sz="900" kern="12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60058" y="1734728"/>
              <a:ext cx="793642" cy="793642"/>
            </a:xfrm>
            <a:prstGeom prst="ellipse">
              <a:avLst/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1020890" y="2766629"/>
              <a:ext cx="2779698" cy="634914"/>
            </a:xfrm>
            <a:custGeom>
              <a:avLst/>
              <a:gdLst>
                <a:gd name="connsiteX0" fmla="*/ 0 w 2779698"/>
                <a:gd name="connsiteY0" fmla="*/ 0 h 634914"/>
                <a:gd name="connsiteX1" fmla="*/ 2779698 w 2779698"/>
                <a:gd name="connsiteY1" fmla="*/ 0 h 634914"/>
                <a:gd name="connsiteX2" fmla="*/ 2779698 w 2779698"/>
                <a:gd name="connsiteY2" fmla="*/ 634914 h 634914"/>
                <a:gd name="connsiteX3" fmla="*/ 0 w 2779698"/>
                <a:gd name="connsiteY3" fmla="*/ 634914 h 634914"/>
                <a:gd name="connsiteX4" fmla="*/ 0 w 2779698"/>
                <a:gd name="connsiteY4" fmla="*/ 0 h 63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9698" h="634914">
                  <a:moveTo>
                    <a:pt x="0" y="0"/>
                  </a:moveTo>
                  <a:lnTo>
                    <a:pt x="2779698" y="0"/>
                  </a:lnTo>
                  <a:lnTo>
                    <a:pt x="2779698" y="634914"/>
                  </a:lnTo>
                  <a:lnTo>
                    <a:pt x="0" y="6349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3963" tIns="48260" rIns="48260" bIns="48260" numCol="1" spcCol="1270" anchor="ctr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 dirty="0" smtClean="0"/>
                <a:t>Poor ridge quality</a:t>
              </a:r>
              <a:endParaRPr lang="en-US" sz="900" kern="120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624069" y="2687265"/>
              <a:ext cx="793642" cy="793642"/>
            </a:xfrm>
            <a:prstGeom prst="ellipse">
              <a:avLst/>
            </a:pr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1020890" y="3719165"/>
              <a:ext cx="2779698" cy="634914"/>
            </a:xfrm>
            <a:custGeom>
              <a:avLst/>
              <a:gdLst>
                <a:gd name="connsiteX0" fmla="*/ 0 w 2779698"/>
                <a:gd name="connsiteY0" fmla="*/ 0 h 634914"/>
                <a:gd name="connsiteX1" fmla="*/ 2779698 w 2779698"/>
                <a:gd name="connsiteY1" fmla="*/ 0 h 634914"/>
                <a:gd name="connsiteX2" fmla="*/ 2779698 w 2779698"/>
                <a:gd name="connsiteY2" fmla="*/ 634914 h 634914"/>
                <a:gd name="connsiteX3" fmla="*/ 0 w 2779698"/>
                <a:gd name="connsiteY3" fmla="*/ 634914 h 634914"/>
                <a:gd name="connsiteX4" fmla="*/ 0 w 2779698"/>
                <a:gd name="connsiteY4" fmla="*/ 0 h 63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9698" h="634914">
                  <a:moveTo>
                    <a:pt x="0" y="0"/>
                  </a:moveTo>
                  <a:lnTo>
                    <a:pt x="2779698" y="0"/>
                  </a:lnTo>
                  <a:lnTo>
                    <a:pt x="2779698" y="634914"/>
                  </a:lnTo>
                  <a:lnTo>
                    <a:pt x="0" y="6349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3963" tIns="48260" rIns="48260" bIns="48260" numCol="1" spcCol="1270" anchor="ctr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 dirty="0" smtClean="0"/>
                <a:t>Lack of feature representations</a:t>
              </a:r>
              <a:endParaRPr lang="en-US" sz="900" kern="12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624069" y="3639801"/>
              <a:ext cx="793642" cy="793642"/>
            </a:xfrm>
            <a:prstGeom prst="ellipse">
              <a:avLst/>
            </a:pr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 26"/>
            <p:cNvSpPr/>
            <p:nvPr/>
          </p:nvSpPr>
          <p:spPr>
            <a:xfrm>
              <a:off x="656879" y="4671701"/>
              <a:ext cx="3143709" cy="634914"/>
            </a:xfrm>
            <a:custGeom>
              <a:avLst/>
              <a:gdLst>
                <a:gd name="connsiteX0" fmla="*/ 0 w 3143709"/>
                <a:gd name="connsiteY0" fmla="*/ 0 h 634914"/>
                <a:gd name="connsiteX1" fmla="*/ 3143709 w 3143709"/>
                <a:gd name="connsiteY1" fmla="*/ 0 h 634914"/>
                <a:gd name="connsiteX2" fmla="*/ 3143709 w 3143709"/>
                <a:gd name="connsiteY2" fmla="*/ 634914 h 634914"/>
                <a:gd name="connsiteX3" fmla="*/ 0 w 3143709"/>
                <a:gd name="connsiteY3" fmla="*/ 634914 h 634914"/>
                <a:gd name="connsiteX4" fmla="*/ 0 w 3143709"/>
                <a:gd name="connsiteY4" fmla="*/ 0 h 63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709" h="634914">
                  <a:moveTo>
                    <a:pt x="0" y="0"/>
                  </a:moveTo>
                  <a:lnTo>
                    <a:pt x="3143709" y="0"/>
                  </a:lnTo>
                  <a:lnTo>
                    <a:pt x="3143709" y="634914"/>
                  </a:lnTo>
                  <a:lnTo>
                    <a:pt x="0" y="6349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3963" tIns="48260" rIns="48260" bIns="48260" numCol="1" spcCol="1270" anchor="ctr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 dirty="0" smtClean="0"/>
                <a:t>Lack of benchmark public databases</a:t>
              </a:r>
              <a:endParaRPr lang="en-US" sz="900" kern="12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60058" y="4592337"/>
              <a:ext cx="793642" cy="793642"/>
            </a:xfrm>
            <a:prstGeom prst="ellipse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/>
            <p:cNvSpPr txBox="1"/>
            <p:nvPr/>
          </p:nvSpPr>
          <p:spPr>
            <a:xfrm>
              <a:off x="358219" y="1564849"/>
              <a:ext cx="397800" cy="450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458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Automated Fingerprint Matching System: Contributions</a:t>
            </a:r>
            <a:endParaRPr lang="en-US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915844" y="990600"/>
            <a:ext cx="7838677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form 31"/>
          <p:cNvSpPr/>
          <p:nvPr/>
        </p:nvSpPr>
        <p:spPr>
          <a:xfrm>
            <a:off x="263345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47834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32323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16811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6" name="Freeform 35"/>
          <p:cNvSpPr/>
          <p:nvPr/>
        </p:nvSpPr>
        <p:spPr>
          <a:xfrm>
            <a:off x="5801300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7" name="Freeform 36"/>
          <p:cNvSpPr/>
          <p:nvPr/>
        </p:nvSpPr>
        <p:spPr>
          <a:xfrm>
            <a:off x="7185789" y="1806651"/>
            <a:ext cx="1294073" cy="1088068"/>
          </a:xfrm>
          <a:custGeom>
            <a:avLst/>
            <a:gdLst>
              <a:gd name="connsiteX0" fmla="*/ 0 w 1294073"/>
              <a:gd name="connsiteY0" fmla="*/ 181348 h 1088068"/>
              <a:gd name="connsiteX1" fmla="*/ 181348 w 1294073"/>
              <a:gd name="connsiteY1" fmla="*/ 0 h 1088068"/>
              <a:gd name="connsiteX2" fmla="*/ 1112725 w 1294073"/>
              <a:gd name="connsiteY2" fmla="*/ 0 h 1088068"/>
              <a:gd name="connsiteX3" fmla="*/ 1294073 w 1294073"/>
              <a:gd name="connsiteY3" fmla="*/ 181348 h 1088068"/>
              <a:gd name="connsiteX4" fmla="*/ 1294073 w 1294073"/>
              <a:gd name="connsiteY4" fmla="*/ 906720 h 1088068"/>
              <a:gd name="connsiteX5" fmla="*/ 1112725 w 1294073"/>
              <a:gd name="connsiteY5" fmla="*/ 1088068 h 1088068"/>
              <a:gd name="connsiteX6" fmla="*/ 181348 w 1294073"/>
              <a:gd name="connsiteY6" fmla="*/ 1088068 h 1088068"/>
              <a:gd name="connsiteX7" fmla="*/ 0 w 1294073"/>
              <a:gd name="connsiteY7" fmla="*/ 906720 h 1088068"/>
              <a:gd name="connsiteX8" fmla="*/ 0 w 1294073"/>
              <a:gd name="connsiteY8" fmla="*/ 181348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4073" h="1088068">
                <a:moveTo>
                  <a:pt x="0" y="181348"/>
                </a:moveTo>
                <a:cubicBezTo>
                  <a:pt x="0" y="81192"/>
                  <a:pt x="81192" y="0"/>
                  <a:pt x="181348" y="0"/>
                </a:cubicBezTo>
                <a:lnTo>
                  <a:pt x="1112725" y="0"/>
                </a:lnTo>
                <a:cubicBezTo>
                  <a:pt x="1212881" y="0"/>
                  <a:pt x="1294073" y="81192"/>
                  <a:pt x="1294073" y="181348"/>
                </a:cubicBezTo>
                <a:lnTo>
                  <a:pt x="1294073" y="906720"/>
                </a:lnTo>
                <a:cubicBezTo>
                  <a:pt x="1294073" y="1006876"/>
                  <a:pt x="1212881" y="1088068"/>
                  <a:pt x="1112725" y="1088068"/>
                </a:cubicBezTo>
                <a:lnTo>
                  <a:pt x="181348" y="1088068"/>
                </a:lnTo>
                <a:cubicBezTo>
                  <a:pt x="81192" y="1088068"/>
                  <a:pt x="0" y="1006876"/>
                  <a:pt x="0" y="906720"/>
                </a:cubicBezTo>
                <a:lnTo>
                  <a:pt x="0" y="181348"/>
                </a:ln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745" tIns="140745" rIns="140745" bIns="14074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smtClean="0"/>
              <a:t>Match Decision</a:t>
            </a: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63276" y="2015644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27681" y="2154143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19297" y="2027518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61424" y="2027518"/>
            <a:ext cx="13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85799" y="3106389"/>
            <a:ext cx="447676" cy="392710"/>
          </a:xfrm>
          <a:prstGeom prst="ellipse">
            <a:avLst/>
          </a:prstGeom>
          <a:solidFill>
            <a:srgbClr val="00206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263345" y="3896478"/>
            <a:ext cx="8672659" cy="715052"/>
            <a:chOff x="0" y="118949"/>
            <a:chExt cx="8672659" cy="715052"/>
          </a:xfrm>
          <a:solidFill>
            <a:schemeClr val="accent2"/>
          </a:solidFill>
        </p:grpSpPr>
        <p:sp>
          <p:nvSpPr>
            <p:cNvPr id="72" name="Rounded Rectangle 71"/>
            <p:cNvSpPr/>
            <p:nvPr/>
          </p:nvSpPr>
          <p:spPr>
            <a:xfrm>
              <a:off x="0" y="118949"/>
              <a:ext cx="8672659" cy="71505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73" name="Rounded Rectangle 4"/>
            <p:cNvSpPr/>
            <p:nvPr/>
          </p:nvSpPr>
          <p:spPr>
            <a:xfrm>
              <a:off x="34906" y="153855"/>
              <a:ext cx="8602847" cy="64524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Create large dataset and make it public for promoting research and benchmarking</a:t>
              </a:r>
              <a:endParaRPr lang="en-US" sz="1800" kern="1200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63345" y="4640370"/>
            <a:ext cx="8672659" cy="1695554"/>
            <a:chOff x="0" y="862841"/>
            <a:chExt cx="8672659" cy="1695554"/>
          </a:xfrm>
        </p:grpSpPr>
        <p:sp>
          <p:nvSpPr>
            <p:cNvPr id="70" name="Rectangle 69"/>
            <p:cNvSpPr/>
            <p:nvPr/>
          </p:nvSpPr>
          <p:spPr>
            <a:xfrm>
              <a:off x="0" y="862841"/>
              <a:ext cx="8672659" cy="16767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1" name="Rectangle 70"/>
            <p:cNvSpPr/>
            <p:nvPr/>
          </p:nvSpPr>
          <p:spPr>
            <a:xfrm>
              <a:off x="0" y="881695"/>
              <a:ext cx="8672659" cy="1676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5357" tIns="22860" rIns="128016" bIns="2286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b="1" kern="1200" dirty="0" smtClean="0"/>
                <a:t>Latent fingerprint </a:t>
              </a:r>
              <a:r>
                <a:rPr lang="en-US" sz="1400" b="1" dirty="0" smtClean="0"/>
                <a:t>dataset</a:t>
              </a:r>
              <a:endParaRPr lang="en-US" sz="1400" b="1" kern="1200" dirty="0"/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 dirty="0" smtClean="0"/>
                <a:t>MOLF (Multi-sensor Optical and Latent Fingerprint) dataset: 4400 identities, 19200 fingerprints</a:t>
              </a:r>
              <a:endParaRPr lang="en-US" sz="1400" kern="1200" dirty="0"/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 dirty="0" smtClean="0"/>
                <a:t>IIITD SLF (Simultaneous Latent Fingerprint) dataset: 180 identities, 420 fingerprints</a:t>
              </a:r>
              <a:endParaRPr lang="en-US" sz="1400" kern="1200" dirty="0"/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 dirty="0" smtClean="0"/>
                <a:t>IIITD Latent to Latent Fingerprint dataset: 150 identities, 1241 fingerprints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b="1" kern="1200" dirty="0" smtClean="0"/>
                <a:t>Smartphone </a:t>
              </a:r>
              <a:r>
                <a:rPr lang="en-US" sz="1400" b="1" dirty="0" err="1" smtClean="0"/>
                <a:t>f</a:t>
              </a:r>
              <a:r>
                <a:rPr lang="en-US" sz="1400" b="1" kern="1200" dirty="0" err="1" smtClean="0"/>
                <a:t>ingerphoto</a:t>
              </a:r>
              <a:r>
                <a:rPr lang="en-US" sz="1400" b="1" kern="1200" dirty="0" smtClean="0"/>
                <a:t> dataset</a:t>
              </a:r>
              <a:endParaRPr lang="en-US" sz="1400" b="1" kern="1200" dirty="0"/>
            </a:p>
            <a:p>
              <a:pPr marL="228600" lvl="2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 dirty="0" smtClean="0"/>
                <a:t>ISPFD-v1 (IIIT-D </a:t>
              </a:r>
              <a:r>
                <a:rPr lang="en-US" sz="1400" kern="1200" dirty="0" err="1" smtClean="0"/>
                <a:t>SmartPhone</a:t>
              </a:r>
              <a:r>
                <a:rPr lang="en-US" sz="1400" kern="1200" dirty="0" smtClean="0"/>
                <a:t> </a:t>
              </a:r>
              <a:r>
                <a:rPr lang="en-US" sz="1400" kern="1200" dirty="0" err="1" smtClean="0"/>
                <a:t>FingerPhoto</a:t>
              </a:r>
              <a:r>
                <a:rPr lang="en-US" sz="1400" kern="1200" dirty="0" smtClean="0"/>
                <a:t> Dataset version 1): 128 identities, 5100 </a:t>
              </a:r>
              <a:r>
                <a:rPr lang="en-US" sz="1400" kern="1200" dirty="0" err="1" smtClean="0"/>
                <a:t>fingerphotos</a:t>
              </a:r>
              <a:endParaRPr lang="en-US" sz="1400" kern="1200" dirty="0"/>
            </a:p>
            <a:p>
              <a:pPr marL="228600" lvl="2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Tx/>
                <a:buChar char="•"/>
              </a:pPr>
              <a:r>
                <a:rPr lang="en-US" sz="1400" dirty="0"/>
                <a:t>ISPFD-v2 (IIIT-D </a:t>
              </a:r>
              <a:r>
                <a:rPr lang="en-US" sz="1400" dirty="0" err="1"/>
                <a:t>SmartPhone</a:t>
              </a:r>
              <a:r>
                <a:rPr lang="en-US" sz="1400" dirty="0"/>
                <a:t> </a:t>
              </a:r>
              <a:r>
                <a:rPr lang="en-US" sz="1400" dirty="0" err="1"/>
                <a:t>FingerPhoto</a:t>
              </a:r>
              <a:r>
                <a:rPr lang="en-US" sz="1400" dirty="0"/>
                <a:t> Dataset version 2</a:t>
              </a:r>
              <a:r>
                <a:rPr lang="en-US" sz="1400" dirty="0" smtClean="0"/>
                <a:t>)</a:t>
              </a:r>
              <a:r>
                <a:rPr lang="en-US" sz="1400" kern="1200" dirty="0" smtClean="0"/>
                <a:t>: 300 identities, 16000 </a:t>
              </a:r>
              <a:r>
                <a:rPr lang="en-US" sz="1400" kern="1200" dirty="0" err="1" smtClean="0"/>
                <a:t>fingerphotos</a:t>
              </a:r>
              <a:r>
                <a:rPr lang="en-US" sz="1400" kern="1200" dirty="0" smtClean="0"/>
                <a:t>, 3 resolutions</a:t>
              </a:r>
              <a:endParaRPr 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073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Fingerprint Matching System: Contributions</a:t>
            </a:r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915844" y="990600"/>
            <a:ext cx="7838677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form 31"/>
          <p:cNvSpPr/>
          <p:nvPr/>
        </p:nvSpPr>
        <p:spPr>
          <a:xfrm>
            <a:off x="263345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47834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32323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16811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6" name="Freeform 35"/>
          <p:cNvSpPr/>
          <p:nvPr/>
        </p:nvSpPr>
        <p:spPr>
          <a:xfrm>
            <a:off x="5801300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7" name="Freeform 36"/>
          <p:cNvSpPr/>
          <p:nvPr/>
        </p:nvSpPr>
        <p:spPr>
          <a:xfrm>
            <a:off x="7185789" y="1806651"/>
            <a:ext cx="1294073" cy="1088068"/>
          </a:xfrm>
          <a:custGeom>
            <a:avLst/>
            <a:gdLst>
              <a:gd name="connsiteX0" fmla="*/ 0 w 1294073"/>
              <a:gd name="connsiteY0" fmla="*/ 181348 h 1088068"/>
              <a:gd name="connsiteX1" fmla="*/ 181348 w 1294073"/>
              <a:gd name="connsiteY1" fmla="*/ 0 h 1088068"/>
              <a:gd name="connsiteX2" fmla="*/ 1112725 w 1294073"/>
              <a:gd name="connsiteY2" fmla="*/ 0 h 1088068"/>
              <a:gd name="connsiteX3" fmla="*/ 1294073 w 1294073"/>
              <a:gd name="connsiteY3" fmla="*/ 181348 h 1088068"/>
              <a:gd name="connsiteX4" fmla="*/ 1294073 w 1294073"/>
              <a:gd name="connsiteY4" fmla="*/ 906720 h 1088068"/>
              <a:gd name="connsiteX5" fmla="*/ 1112725 w 1294073"/>
              <a:gd name="connsiteY5" fmla="*/ 1088068 h 1088068"/>
              <a:gd name="connsiteX6" fmla="*/ 181348 w 1294073"/>
              <a:gd name="connsiteY6" fmla="*/ 1088068 h 1088068"/>
              <a:gd name="connsiteX7" fmla="*/ 0 w 1294073"/>
              <a:gd name="connsiteY7" fmla="*/ 906720 h 1088068"/>
              <a:gd name="connsiteX8" fmla="*/ 0 w 1294073"/>
              <a:gd name="connsiteY8" fmla="*/ 181348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4073" h="1088068">
                <a:moveTo>
                  <a:pt x="0" y="181348"/>
                </a:moveTo>
                <a:cubicBezTo>
                  <a:pt x="0" y="81192"/>
                  <a:pt x="81192" y="0"/>
                  <a:pt x="181348" y="0"/>
                </a:cubicBezTo>
                <a:lnTo>
                  <a:pt x="1112725" y="0"/>
                </a:lnTo>
                <a:cubicBezTo>
                  <a:pt x="1212881" y="0"/>
                  <a:pt x="1294073" y="81192"/>
                  <a:pt x="1294073" y="181348"/>
                </a:cubicBezTo>
                <a:lnTo>
                  <a:pt x="1294073" y="906720"/>
                </a:lnTo>
                <a:cubicBezTo>
                  <a:pt x="1294073" y="1006876"/>
                  <a:pt x="1212881" y="1088068"/>
                  <a:pt x="1112725" y="1088068"/>
                </a:cubicBezTo>
                <a:lnTo>
                  <a:pt x="181348" y="1088068"/>
                </a:lnTo>
                <a:cubicBezTo>
                  <a:pt x="81192" y="1088068"/>
                  <a:pt x="0" y="1006876"/>
                  <a:pt x="0" y="906720"/>
                </a:cubicBezTo>
                <a:lnTo>
                  <a:pt x="0" y="181348"/>
                </a:ln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745" tIns="140745" rIns="140745" bIns="14074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smtClean="0"/>
              <a:t>Match Decision</a:t>
            </a: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63276" y="2015644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27681" y="2154143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19297" y="2027518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61424" y="2027518"/>
            <a:ext cx="13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455521" y="3078535"/>
            <a:ext cx="447676" cy="392710"/>
          </a:xfrm>
          <a:prstGeom prst="ellipse">
            <a:avLst/>
          </a:prstGeom>
          <a:solidFill>
            <a:srgbClr val="00206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263345" y="3896478"/>
            <a:ext cx="8672659" cy="715052"/>
            <a:chOff x="0" y="118949"/>
            <a:chExt cx="8672659" cy="715052"/>
          </a:xfrm>
          <a:solidFill>
            <a:schemeClr val="accent2"/>
          </a:solidFill>
        </p:grpSpPr>
        <p:sp>
          <p:nvSpPr>
            <p:cNvPr id="72" name="Rounded Rectangle 71"/>
            <p:cNvSpPr/>
            <p:nvPr/>
          </p:nvSpPr>
          <p:spPr>
            <a:xfrm>
              <a:off x="0" y="118949"/>
              <a:ext cx="8672659" cy="715052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73" name="Rounded Rectangle 4"/>
            <p:cNvSpPr/>
            <p:nvPr/>
          </p:nvSpPr>
          <p:spPr>
            <a:xfrm>
              <a:off x="34906" y="153855"/>
              <a:ext cx="8602847" cy="64524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US" dirty="0" smtClean="0"/>
                <a:t>Perform segmentation </a:t>
              </a:r>
              <a:r>
                <a:rPr lang="en-US" dirty="0"/>
                <a:t>of the foreground ridge information and remove all the environmental noise during capture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63345" y="4640370"/>
            <a:ext cx="8672659" cy="1854698"/>
            <a:chOff x="0" y="862841"/>
            <a:chExt cx="8672659" cy="1854698"/>
          </a:xfrm>
        </p:grpSpPr>
        <p:sp>
          <p:nvSpPr>
            <p:cNvPr id="70" name="Rectangle 69"/>
            <p:cNvSpPr/>
            <p:nvPr/>
          </p:nvSpPr>
          <p:spPr>
            <a:xfrm>
              <a:off x="0" y="862841"/>
              <a:ext cx="8672659" cy="16767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1" name="Rectangle 70"/>
            <p:cNvSpPr/>
            <p:nvPr/>
          </p:nvSpPr>
          <p:spPr>
            <a:xfrm>
              <a:off x="0" y="999914"/>
              <a:ext cx="8672659" cy="17176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5357" tIns="22860" rIns="128016" bIns="22860" numCol="1" spcCol="1270" anchor="t" anchorCtr="0">
              <a:noAutofit/>
            </a:bodyPr>
            <a:lstStyle/>
            <a:p>
              <a:pPr marL="285750" lvl="0" indent="-285750">
                <a:buFont typeface="Arial" charset="0"/>
                <a:buChar char="•"/>
              </a:pPr>
              <a:r>
                <a:rPr lang="en-US" dirty="0"/>
                <a:t>Propose </a:t>
              </a:r>
              <a:r>
                <a:rPr lang="en-US" b="1" dirty="0"/>
                <a:t>saliency </a:t>
              </a:r>
              <a:r>
                <a:rPr lang="en-US" dirty="0"/>
                <a:t>as the key feature contributing for </a:t>
              </a:r>
              <a:r>
                <a:rPr lang="en-US" dirty="0" smtClean="0"/>
                <a:t>segmentation</a:t>
              </a:r>
              <a:endParaRPr lang="en-US" dirty="0"/>
            </a:p>
            <a:p>
              <a:pPr marL="285750" lvl="0" indent="-285750">
                <a:buFont typeface="Arial" charset="0"/>
                <a:buChar char="•"/>
              </a:pPr>
              <a:r>
                <a:rPr lang="en-US" b="1" dirty="0" smtClean="0"/>
                <a:t>Latent fingerprint matching</a:t>
              </a:r>
              <a:r>
                <a:rPr lang="en-US" dirty="0" smtClean="0"/>
                <a:t>: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dirty="0" smtClean="0"/>
                <a:t>Use gradient and text based features in addition to saliency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b="1" dirty="0" err="1" smtClean="0"/>
                <a:t>Fingerphoto</a:t>
              </a:r>
              <a:r>
                <a:rPr lang="en-US" b="1" dirty="0" smtClean="0"/>
                <a:t> matching</a:t>
              </a:r>
              <a:r>
                <a:rPr lang="en-US" dirty="0" smtClean="0"/>
                <a:t>: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dirty="0" smtClean="0"/>
                <a:t>Use skin color based features in addition to saliency</a:t>
              </a:r>
            </a:p>
            <a:p>
              <a:pPr marL="742950" lvl="1" indent="-285750">
                <a:buFont typeface="Arial" charset="0"/>
                <a:buChar char="•"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613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Fingerprint Matching System: Contributions</a:t>
            </a:r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915844" y="990600"/>
            <a:ext cx="7838677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form 31"/>
          <p:cNvSpPr/>
          <p:nvPr/>
        </p:nvSpPr>
        <p:spPr>
          <a:xfrm>
            <a:off x="263345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47834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32323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16811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6" name="Freeform 35"/>
          <p:cNvSpPr/>
          <p:nvPr/>
        </p:nvSpPr>
        <p:spPr>
          <a:xfrm>
            <a:off x="5801300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7" name="Freeform 36"/>
          <p:cNvSpPr/>
          <p:nvPr/>
        </p:nvSpPr>
        <p:spPr>
          <a:xfrm>
            <a:off x="7185789" y="1806651"/>
            <a:ext cx="1294073" cy="1088068"/>
          </a:xfrm>
          <a:custGeom>
            <a:avLst/>
            <a:gdLst>
              <a:gd name="connsiteX0" fmla="*/ 0 w 1294073"/>
              <a:gd name="connsiteY0" fmla="*/ 181348 h 1088068"/>
              <a:gd name="connsiteX1" fmla="*/ 181348 w 1294073"/>
              <a:gd name="connsiteY1" fmla="*/ 0 h 1088068"/>
              <a:gd name="connsiteX2" fmla="*/ 1112725 w 1294073"/>
              <a:gd name="connsiteY2" fmla="*/ 0 h 1088068"/>
              <a:gd name="connsiteX3" fmla="*/ 1294073 w 1294073"/>
              <a:gd name="connsiteY3" fmla="*/ 181348 h 1088068"/>
              <a:gd name="connsiteX4" fmla="*/ 1294073 w 1294073"/>
              <a:gd name="connsiteY4" fmla="*/ 906720 h 1088068"/>
              <a:gd name="connsiteX5" fmla="*/ 1112725 w 1294073"/>
              <a:gd name="connsiteY5" fmla="*/ 1088068 h 1088068"/>
              <a:gd name="connsiteX6" fmla="*/ 181348 w 1294073"/>
              <a:gd name="connsiteY6" fmla="*/ 1088068 h 1088068"/>
              <a:gd name="connsiteX7" fmla="*/ 0 w 1294073"/>
              <a:gd name="connsiteY7" fmla="*/ 906720 h 1088068"/>
              <a:gd name="connsiteX8" fmla="*/ 0 w 1294073"/>
              <a:gd name="connsiteY8" fmla="*/ 181348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4073" h="1088068">
                <a:moveTo>
                  <a:pt x="0" y="181348"/>
                </a:moveTo>
                <a:cubicBezTo>
                  <a:pt x="0" y="81192"/>
                  <a:pt x="81192" y="0"/>
                  <a:pt x="181348" y="0"/>
                </a:cubicBezTo>
                <a:lnTo>
                  <a:pt x="1112725" y="0"/>
                </a:lnTo>
                <a:cubicBezTo>
                  <a:pt x="1212881" y="0"/>
                  <a:pt x="1294073" y="81192"/>
                  <a:pt x="1294073" y="181348"/>
                </a:cubicBezTo>
                <a:lnTo>
                  <a:pt x="1294073" y="906720"/>
                </a:lnTo>
                <a:cubicBezTo>
                  <a:pt x="1294073" y="1006876"/>
                  <a:pt x="1212881" y="1088068"/>
                  <a:pt x="1112725" y="1088068"/>
                </a:cubicBezTo>
                <a:lnTo>
                  <a:pt x="181348" y="1088068"/>
                </a:lnTo>
                <a:cubicBezTo>
                  <a:pt x="81192" y="1088068"/>
                  <a:pt x="0" y="1006876"/>
                  <a:pt x="0" y="906720"/>
                </a:cubicBezTo>
                <a:lnTo>
                  <a:pt x="0" y="181348"/>
                </a:ln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745" tIns="140745" rIns="140745" bIns="14074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smtClean="0"/>
              <a:t>Match Decision</a:t>
            </a: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63276" y="2015644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27681" y="2154143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19297" y="2027518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61424" y="2027518"/>
            <a:ext cx="13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815767" y="3080427"/>
            <a:ext cx="447676" cy="392710"/>
          </a:xfrm>
          <a:prstGeom prst="ellipse">
            <a:avLst/>
          </a:prstGeom>
          <a:solidFill>
            <a:srgbClr val="00206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263345" y="3896478"/>
            <a:ext cx="8672659" cy="715052"/>
            <a:chOff x="0" y="118949"/>
            <a:chExt cx="8672659" cy="715052"/>
          </a:xfrm>
          <a:solidFill>
            <a:schemeClr val="accent2"/>
          </a:solidFill>
        </p:grpSpPr>
        <p:sp>
          <p:nvSpPr>
            <p:cNvPr id="72" name="Rounded Rectangle 71"/>
            <p:cNvSpPr/>
            <p:nvPr/>
          </p:nvSpPr>
          <p:spPr>
            <a:xfrm>
              <a:off x="0" y="118949"/>
              <a:ext cx="8672659" cy="715052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73" name="Rounded Rectangle 4"/>
            <p:cNvSpPr/>
            <p:nvPr/>
          </p:nvSpPr>
          <p:spPr>
            <a:xfrm>
              <a:off x="34906" y="153855"/>
              <a:ext cx="8602847" cy="64524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US" dirty="0"/>
                <a:t>P</a:t>
              </a:r>
              <a:r>
                <a:rPr lang="en-US" dirty="0" smtClean="0"/>
                <a:t>ropose </a:t>
              </a:r>
              <a:r>
                <a:rPr lang="en-US" dirty="0"/>
                <a:t>novel and deep features to uniquely represent finger ridge patterns during unconstrained capture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63345" y="4640370"/>
            <a:ext cx="8672659" cy="1676700"/>
            <a:chOff x="0" y="862841"/>
            <a:chExt cx="8672659" cy="1676700"/>
          </a:xfrm>
        </p:grpSpPr>
        <p:sp>
          <p:nvSpPr>
            <p:cNvPr id="70" name="Rectangle 69"/>
            <p:cNvSpPr/>
            <p:nvPr/>
          </p:nvSpPr>
          <p:spPr>
            <a:xfrm>
              <a:off x="0" y="862841"/>
              <a:ext cx="8672659" cy="16767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1" name="Rectangle 70"/>
            <p:cNvSpPr/>
            <p:nvPr/>
          </p:nvSpPr>
          <p:spPr>
            <a:xfrm>
              <a:off x="0" y="862841"/>
              <a:ext cx="8672659" cy="16767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5357" tIns="22860" rIns="128016" bIns="22860" numCol="1" spcCol="1270" anchor="t" anchorCtr="0">
              <a:noAutofit/>
            </a:bodyPr>
            <a:lstStyle/>
            <a:p>
              <a:pPr marL="285750" lvl="0" indent="-285750">
                <a:buFont typeface="Arial" charset="0"/>
                <a:buChar char="•"/>
              </a:pPr>
              <a:r>
                <a:rPr lang="en-US" b="1" dirty="0" smtClean="0"/>
                <a:t>Latent fingerprint matching: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dirty="0" smtClean="0"/>
                <a:t>Propose </a:t>
              </a:r>
              <a:r>
                <a:rPr lang="en-US" b="1" dirty="0"/>
                <a:t>group sparsity based </a:t>
              </a:r>
              <a:r>
                <a:rPr lang="en-US" b="1" dirty="0" err="1"/>
                <a:t>autoencoder</a:t>
              </a:r>
              <a:r>
                <a:rPr lang="en-US" dirty="0"/>
                <a:t> (GSAE)/ </a:t>
              </a:r>
              <a:r>
                <a:rPr lang="en-US" b="1" dirty="0"/>
                <a:t>class sparsity based RBM </a:t>
              </a:r>
              <a:r>
                <a:rPr lang="en-US" dirty="0"/>
                <a:t>(</a:t>
              </a:r>
              <a:r>
                <a:rPr lang="en-US" dirty="0" err="1"/>
                <a:t>cssRBM</a:t>
              </a:r>
              <a:r>
                <a:rPr lang="en-US" dirty="0"/>
                <a:t>) based feature representation for latent fingerprint</a:t>
              </a:r>
            </a:p>
            <a:p>
              <a:pPr marL="285750" lvl="0" indent="-285750">
                <a:buFont typeface="Arial" charset="0"/>
                <a:buChar char="•"/>
              </a:pPr>
              <a:r>
                <a:rPr lang="en-US" b="1" dirty="0" err="1" smtClean="0"/>
                <a:t>Fingerphoto</a:t>
              </a:r>
              <a:r>
                <a:rPr lang="en-US" b="1" dirty="0" smtClean="0"/>
                <a:t> matching: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dirty="0" smtClean="0"/>
                <a:t>Propose </a:t>
              </a:r>
              <a:r>
                <a:rPr lang="en-US" b="1" dirty="0"/>
                <a:t>deep scattering networks </a:t>
              </a:r>
              <a:r>
                <a:rPr lang="en-US" dirty="0"/>
                <a:t>based feature representation for </a:t>
              </a:r>
              <a:r>
                <a:rPr lang="en-US" dirty="0" err="1"/>
                <a:t>fingerphoto</a:t>
              </a:r>
              <a:r>
                <a:rPr lang="en-US" dirty="0"/>
                <a:t> </a:t>
              </a:r>
              <a:r>
                <a:rPr lang="en-US" dirty="0" smtClean="0"/>
                <a:t>images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53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86120"/>
            <a:ext cx="8427563" cy="2187017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FF00"/>
                </a:solidFill>
              </a:rPr>
              <a:t>Automated 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Latent </a:t>
            </a:r>
            <a:r>
              <a:rPr lang="en-US" smtClean="0">
                <a:solidFill>
                  <a:srgbClr val="FFFF00"/>
                </a:solidFill>
              </a:rPr>
              <a:t>Fingerprint </a:t>
            </a:r>
            <a:br>
              <a:rPr lang="en-US" smtClean="0">
                <a:solidFill>
                  <a:srgbClr val="FFFF00"/>
                </a:solidFill>
              </a:rPr>
            </a:br>
            <a:r>
              <a:rPr lang="en-US" smtClean="0">
                <a:solidFill>
                  <a:srgbClr val="FFFF00"/>
                </a:solidFill>
              </a:rPr>
              <a:t>Matching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B59E-F115-4E7D-971C-908EFE9FEE3D}" type="datetime1">
              <a:rPr lang="en-US" smtClean="0"/>
              <a:pPr/>
              <a:t>8/10/17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9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</a:t>
            </a:r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pic>
        <p:nvPicPr>
          <p:cNvPr id="4" name="Picture 2" descr="E:\Databases\fingerprint\1000ppi\B06_E00PD1O.bmp"/>
          <p:cNvPicPr>
            <a:picLocks noChangeAspect="1" noChangeArrowheads="1"/>
          </p:cNvPicPr>
          <p:nvPr/>
        </p:nvPicPr>
        <p:blipFill>
          <a:blip r:embed="rId2" cstate="print"/>
          <a:srcRect l="7396" t="8926" r="7555"/>
          <a:stretch>
            <a:fillRect/>
          </a:stretch>
        </p:blipFill>
        <p:spPr bwMode="auto">
          <a:xfrm>
            <a:off x="5121996" y="1273926"/>
            <a:ext cx="1330360" cy="17054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" name="Picture 4" descr="E:\Databases\fingerprint\1000ppi\B06_L00XD2P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509075"/>
            <a:ext cx="1972394" cy="17054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955325" y="1100226"/>
            <a:ext cx="5865147" cy="481974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278577" y="1100226"/>
            <a:ext cx="676748" cy="140884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278577" y="4214525"/>
            <a:ext cx="676748" cy="170544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84015" y="5919974"/>
            <a:ext cx="2717813" cy="38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rebuchet MS" pitchFamily="34" charset="0"/>
                <a:ea typeface="Verdana" pitchFamily="34" charset="0"/>
                <a:cs typeface="Verdana" pitchFamily="34" charset="0"/>
              </a:rPr>
              <a:t>Exemplar prints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0759" y="3029014"/>
            <a:ext cx="704982" cy="41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Trebuchet MS" pitchFamily="34" charset="0"/>
              </a:rPr>
              <a:t>(a)</a:t>
            </a:r>
            <a:endParaRPr lang="en-IN" sz="2200" dirty="0">
              <a:latin typeface="Trebuchet MS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3693" y="3028125"/>
            <a:ext cx="704982" cy="41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Trebuchet MS" pitchFamily="34" charset="0"/>
              </a:rPr>
              <a:t>(b)</a:t>
            </a:r>
            <a:endParaRPr lang="en-IN" sz="2200" dirty="0">
              <a:latin typeface="Trebuchet M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9120" y="3016655"/>
            <a:ext cx="704982" cy="41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Trebuchet MS" pitchFamily="34" charset="0"/>
              </a:rPr>
              <a:t>(c)</a:t>
            </a:r>
            <a:endParaRPr lang="en-IN" sz="2200" dirty="0">
              <a:latin typeface="Trebuchet MS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2859" y="5364738"/>
            <a:ext cx="704982" cy="41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Trebuchet MS" pitchFamily="34" charset="0"/>
              </a:rPr>
              <a:t>(d)</a:t>
            </a:r>
            <a:endParaRPr lang="en-IN" sz="2200" dirty="0">
              <a:latin typeface="Trebuchet MS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4527" y="5339133"/>
            <a:ext cx="704982" cy="41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Trebuchet MS" pitchFamily="34" charset="0"/>
              </a:rPr>
              <a:t>(e)</a:t>
            </a:r>
            <a:endParaRPr lang="en-IN" sz="2200" dirty="0">
              <a:latin typeface="Trebuchet MS" pitchFamily="34" charset="0"/>
            </a:endParaRPr>
          </a:p>
        </p:txBody>
      </p:sp>
      <p:pic>
        <p:nvPicPr>
          <p:cNvPr id="15" name="Picture 2" descr="C:\Users\SirIssac\Documents\MATLAB\ijcb_data\db\B06_E02RD1O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8287" y="3820425"/>
            <a:ext cx="1955049" cy="15015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" name="Picture 3" descr="C:\Users\SirIssac\Documents\MATLAB\ijcb_data\db\C10_E02PD1S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5256" y="1286284"/>
            <a:ext cx="1353496" cy="16991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7" name="Picture 4" descr="C:\Users\SirIssac\Documents\MATLAB\ijcb_data\db\D06_E01PD1S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0617" y="1248526"/>
            <a:ext cx="1353496" cy="170544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" name="Picture 5" descr="C:\Users\SirIssac\Documents\MATLAB\ijcb_data\db\D06_E19RD1O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71095" y="3820425"/>
            <a:ext cx="1942733" cy="15015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-54375" y="4221088"/>
            <a:ext cx="275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rebuchet MS" pitchFamily="34" charset="0"/>
                <a:ea typeface="Verdana" pitchFamily="34" charset="0"/>
                <a:cs typeface="Verdana" pitchFamily="34" charset="0"/>
              </a:rPr>
              <a:t>Latent print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2D1A-39E4-4805-9D6B-731D187C5841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Automated Fingerprint Matching System: Latent Fingerprints </a:t>
            </a:r>
            <a:endParaRPr lang="en-US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934894" y="1809750"/>
            <a:ext cx="7838677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form 31"/>
          <p:cNvSpPr/>
          <p:nvPr/>
        </p:nvSpPr>
        <p:spPr>
          <a:xfrm>
            <a:off x="282395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66884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51373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35861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6" name="Freeform 35"/>
          <p:cNvSpPr/>
          <p:nvPr/>
        </p:nvSpPr>
        <p:spPr>
          <a:xfrm>
            <a:off x="5820350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7" name="Freeform 36"/>
          <p:cNvSpPr/>
          <p:nvPr/>
        </p:nvSpPr>
        <p:spPr>
          <a:xfrm>
            <a:off x="7204839" y="2625801"/>
            <a:ext cx="1294073" cy="1088068"/>
          </a:xfrm>
          <a:custGeom>
            <a:avLst/>
            <a:gdLst>
              <a:gd name="connsiteX0" fmla="*/ 0 w 1294073"/>
              <a:gd name="connsiteY0" fmla="*/ 181348 h 1088068"/>
              <a:gd name="connsiteX1" fmla="*/ 181348 w 1294073"/>
              <a:gd name="connsiteY1" fmla="*/ 0 h 1088068"/>
              <a:gd name="connsiteX2" fmla="*/ 1112725 w 1294073"/>
              <a:gd name="connsiteY2" fmla="*/ 0 h 1088068"/>
              <a:gd name="connsiteX3" fmla="*/ 1294073 w 1294073"/>
              <a:gd name="connsiteY3" fmla="*/ 181348 h 1088068"/>
              <a:gd name="connsiteX4" fmla="*/ 1294073 w 1294073"/>
              <a:gd name="connsiteY4" fmla="*/ 906720 h 1088068"/>
              <a:gd name="connsiteX5" fmla="*/ 1112725 w 1294073"/>
              <a:gd name="connsiteY5" fmla="*/ 1088068 h 1088068"/>
              <a:gd name="connsiteX6" fmla="*/ 181348 w 1294073"/>
              <a:gd name="connsiteY6" fmla="*/ 1088068 h 1088068"/>
              <a:gd name="connsiteX7" fmla="*/ 0 w 1294073"/>
              <a:gd name="connsiteY7" fmla="*/ 906720 h 1088068"/>
              <a:gd name="connsiteX8" fmla="*/ 0 w 1294073"/>
              <a:gd name="connsiteY8" fmla="*/ 181348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4073" h="1088068">
                <a:moveTo>
                  <a:pt x="0" y="181348"/>
                </a:moveTo>
                <a:cubicBezTo>
                  <a:pt x="0" y="81192"/>
                  <a:pt x="81192" y="0"/>
                  <a:pt x="181348" y="0"/>
                </a:cubicBezTo>
                <a:lnTo>
                  <a:pt x="1112725" y="0"/>
                </a:lnTo>
                <a:cubicBezTo>
                  <a:pt x="1212881" y="0"/>
                  <a:pt x="1294073" y="81192"/>
                  <a:pt x="1294073" y="181348"/>
                </a:cubicBezTo>
                <a:lnTo>
                  <a:pt x="1294073" y="906720"/>
                </a:lnTo>
                <a:cubicBezTo>
                  <a:pt x="1294073" y="1006876"/>
                  <a:pt x="1212881" y="1088068"/>
                  <a:pt x="1112725" y="1088068"/>
                </a:cubicBezTo>
                <a:lnTo>
                  <a:pt x="181348" y="1088068"/>
                </a:lnTo>
                <a:cubicBezTo>
                  <a:pt x="81192" y="1088068"/>
                  <a:pt x="0" y="1006876"/>
                  <a:pt x="0" y="906720"/>
                </a:cubicBezTo>
                <a:lnTo>
                  <a:pt x="0" y="181348"/>
                </a:ln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745" tIns="140745" rIns="140745" bIns="14074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smtClean="0"/>
              <a:t>Match Decision</a:t>
            </a: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82326" y="2834794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46731" y="2985167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38347" y="2846668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80474" y="2846668"/>
            <a:ext cx="13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704849" y="3925539"/>
            <a:ext cx="447676" cy="392710"/>
          </a:xfrm>
          <a:prstGeom prst="ellipse">
            <a:avLst/>
          </a:prstGeom>
          <a:solidFill>
            <a:srgbClr val="00206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4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IIITD MOLF Dataset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2038" y="1063683"/>
            <a:ext cx="83799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Largest publicly available </a:t>
            </a:r>
            <a:r>
              <a:rPr lang="en-US" b="1" dirty="0" smtClean="0"/>
              <a:t>latent fingerprint dataset of 19200 fingerprints</a:t>
            </a:r>
            <a:r>
              <a:rPr lang="en-US" dirty="0" smtClean="0"/>
              <a:t>, along with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Live-scan fingerprint from 3 different sensors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Simultaneous latent fingerprint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Manually annotated minutiae points and ROI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#Labs using IIITD Latent datasets:  109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76996" y="6057032"/>
            <a:ext cx="707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(Thanks to </a:t>
            </a:r>
            <a:r>
              <a:rPr lang="en-US" dirty="0" err="1" smtClean="0"/>
              <a:t>Himanshu</a:t>
            </a:r>
            <a:r>
              <a:rPr lang="en-US" dirty="0" smtClean="0"/>
              <a:t> and </a:t>
            </a:r>
            <a:r>
              <a:rPr lang="en-US" dirty="0" err="1" smtClean="0"/>
              <a:t>Lakshay</a:t>
            </a:r>
            <a:r>
              <a:rPr lang="en-US" dirty="0" smtClean="0"/>
              <a:t> for assisting with the annotation task !)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926926"/>
              </p:ext>
            </p:extLst>
          </p:nvPr>
        </p:nvGraphicFramePr>
        <p:xfrm>
          <a:off x="612743" y="2700755"/>
          <a:ext cx="8012783" cy="29667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867265"/>
                <a:gridCol w="2752627"/>
                <a:gridCol w="1074656"/>
                <a:gridCol w="33182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Subset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Fingerprint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#Images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Sensor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Multi-spectral live-scan dap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</a:t>
                      </a:r>
                      <a:r>
                        <a:rPr lang="en-US" dirty="0" err="1" smtClean="0"/>
                        <a:t>Lumidigm</a:t>
                      </a:r>
                      <a:r>
                        <a:rPr lang="en-US" baseline="0" dirty="0" smtClean="0"/>
                        <a:t> Venus IP65 Shell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DB2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Live-scan dap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</a:t>
                      </a:r>
                      <a:r>
                        <a:rPr lang="en-US" dirty="0" err="1" smtClean="0"/>
                        <a:t>Secugen</a:t>
                      </a:r>
                      <a:r>
                        <a:rPr lang="en-US" dirty="0" smtClean="0"/>
                        <a:t> Hamster IV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DB3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Live-scan slap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</a:t>
                      </a:r>
                      <a:r>
                        <a:rPr lang="en-US" dirty="0" err="1" smtClean="0"/>
                        <a:t>CrossMatch</a:t>
                      </a:r>
                      <a:r>
                        <a:rPr lang="en-US" dirty="0" smtClean="0"/>
                        <a:t> L-scan Patrol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DB3_A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Live-scan dap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Cropped</a:t>
                      </a:r>
                      <a:r>
                        <a:rPr lang="en-US" baseline="0" dirty="0" smtClean="0"/>
                        <a:t> from DB3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DB4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Latent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Black powder</a:t>
                      </a:r>
                      <a:r>
                        <a:rPr lang="en-US" baseline="0" dirty="0" smtClean="0"/>
                        <a:t> dusting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DB5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Simultaneous</a:t>
                      </a:r>
                      <a:r>
                        <a:rPr lang="en-US" baseline="0" dirty="0" smtClean="0"/>
                        <a:t> latent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Black</a:t>
                      </a:r>
                      <a:r>
                        <a:rPr lang="en-US" baseline="0" dirty="0" smtClean="0"/>
                        <a:t> powder dusting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Total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19200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12" name="Picture 2" descr="http://www.mtesolution.com/images/patrolID.png"/>
          <p:cNvPicPr>
            <a:picLocks noChangeAspect="1" noChangeArrowheads="1"/>
          </p:cNvPicPr>
          <p:nvPr/>
        </p:nvPicPr>
        <p:blipFill>
          <a:blip r:embed="rId2" cstate="print"/>
          <a:srcRect l="13600" r="9143"/>
          <a:stretch>
            <a:fillRect/>
          </a:stretch>
        </p:blipFill>
        <p:spPr bwMode="auto">
          <a:xfrm>
            <a:off x="5377940" y="3862042"/>
            <a:ext cx="248757" cy="241489"/>
          </a:xfrm>
          <a:prstGeom prst="rect">
            <a:avLst/>
          </a:prstGeom>
          <a:noFill/>
        </p:spPr>
      </p:pic>
      <p:pic>
        <p:nvPicPr>
          <p:cNvPr id="13" name="Picture 4" descr="http://ocmplc.com/images/Various/2012_1200px_HAMSTERIV.jpg"/>
          <p:cNvPicPr>
            <a:picLocks noChangeAspect="1" noChangeArrowheads="1"/>
          </p:cNvPicPr>
          <p:nvPr/>
        </p:nvPicPr>
        <p:blipFill>
          <a:blip r:embed="rId3" cstate="print"/>
          <a:srcRect l="13957" r="21626"/>
          <a:stretch>
            <a:fillRect/>
          </a:stretch>
        </p:blipFill>
        <p:spPr bwMode="auto">
          <a:xfrm>
            <a:off x="5419425" y="3486896"/>
            <a:ext cx="176066" cy="273322"/>
          </a:xfrm>
          <a:prstGeom prst="rect">
            <a:avLst/>
          </a:prstGeom>
          <a:noFill/>
        </p:spPr>
      </p:pic>
      <p:pic>
        <p:nvPicPr>
          <p:cNvPr id="14" name="Picture 6" descr="http://a248.e.akamai.net/origin-cdn.volusion.com/esklz.dzwfg/v/vspfiles/photos/101170-2.gif"/>
          <p:cNvPicPr>
            <a:picLocks noChangeAspect="1" noChangeArrowheads="1"/>
          </p:cNvPicPr>
          <p:nvPr/>
        </p:nvPicPr>
        <p:blipFill>
          <a:blip r:embed="rId4" cstate="print"/>
          <a:srcRect t="3448" r="5388"/>
          <a:stretch>
            <a:fillRect/>
          </a:stretch>
        </p:blipFill>
        <p:spPr bwMode="auto">
          <a:xfrm>
            <a:off x="5363117" y="3129697"/>
            <a:ext cx="297308" cy="303403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117" y="4619338"/>
            <a:ext cx="358930" cy="269198"/>
          </a:xfrm>
          <a:prstGeom prst="rect">
            <a:avLst/>
          </a:prstGeom>
        </p:spPr>
      </p:pic>
      <p:pic>
        <p:nvPicPr>
          <p:cNvPr id="16" name="Picture 2" descr="http://www.mtesolution.com/images/patrolID.png"/>
          <p:cNvPicPr>
            <a:picLocks noChangeAspect="1" noChangeArrowheads="1"/>
          </p:cNvPicPr>
          <p:nvPr/>
        </p:nvPicPr>
        <p:blipFill>
          <a:blip r:embed="rId2" cstate="print"/>
          <a:srcRect l="13600" r="9143"/>
          <a:stretch>
            <a:fillRect/>
          </a:stretch>
        </p:blipFill>
        <p:spPr bwMode="auto">
          <a:xfrm>
            <a:off x="5398362" y="4240690"/>
            <a:ext cx="248757" cy="241489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117" y="4963777"/>
            <a:ext cx="358930" cy="2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IIITD MOLF Dataset: Sample Images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" y="1218976"/>
            <a:ext cx="4211618" cy="53199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3975" y="1218976"/>
            <a:ext cx="43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NFIQ </a:t>
            </a:r>
            <a:r>
              <a:rPr lang="en-US" sz="2800" smtClean="0">
                <a:solidFill>
                  <a:srgbClr val="7030A0"/>
                </a:solidFill>
              </a:rPr>
              <a:t>Quality Distribution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4663" y="6026534"/>
            <a:ext cx="3143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1 </a:t>
            </a:r>
            <a:r>
              <a:rPr lang="mr-IN" sz="2000" dirty="0" smtClean="0">
                <a:solidFill>
                  <a:srgbClr val="7030A0"/>
                </a:solidFill>
              </a:rPr>
              <a:t>–</a:t>
            </a:r>
            <a:r>
              <a:rPr lang="en-US" sz="2000" dirty="0" smtClean="0">
                <a:solidFill>
                  <a:srgbClr val="7030A0"/>
                </a:solidFill>
              </a:rPr>
              <a:t> high quality</a:t>
            </a:r>
          </a:p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5 </a:t>
            </a:r>
            <a:r>
              <a:rPr lang="mr-IN" sz="2000" dirty="0" smtClean="0">
                <a:solidFill>
                  <a:srgbClr val="7030A0"/>
                </a:solidFill>
              </a:rPr>
              <a:t>–</a:t>
            </a:r>
            <a:r>
              <a:rPr lang="en-US" sz="2000" dirty="0" smtClean="0">
                <a:solidFill>
                  <a:srgbClr val="7030A0"/>
                </a:solidFill>
              </a:rPr>
              <a:t> low quality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42"/>
          <a:stretch/>
        </p:blipFill>
        <p:spPr>
          <a:xfrm>
            <a:off x="4458483" y="1635149"/>
            <a:ext cx="4561692" cy="1792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75" b="4683"/>
          <a:stretch/>
        </p:blipFill>
        <p:spPr>
          <a:xfrm>
            <a:off x="4458483" y="3843385"/>
            <a:ext cx="4561692" cy="1725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3975" y="3372732"/>
            <a:ext cx="191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Live-scan: </a:t>
            </a:r>
            <a:r>
              <a:rPr lang="en-US" sz="2000" smtClean="0">
                <a:solidFill>
                  <a:srgbClr val="7030A0"/>
                </a:solidFill>
              </a:rPr>
              <a:t>Set I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4711" y="3372732"/>
            <a:ext cx="191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Live-scan: Set II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41682" y="5498200"/>
            <a:ext cx="191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Live-scan: Set III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8522" y="5504757"/>
            <a:ext cx="1913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7030A0"/>
                </a:solidFill>
              </a:rPr>
              <a:t>Latent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77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IIITD MOLF Dataset: Baseline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4831" y="5354455"/>
            <a:ext cx="8515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Sankaran et al., “</a:t>
            </a:r>
            <a:r>
              <a:rPr lang="en-US" dirty="0" err="1" smtClean="0">
                <a:solidFill>
                  <a:srgbClr val="7030A0"/>
                </a:solidFill>
              </a:rPr>
              <a:t>Multisensor</a:t>
            </a:r>
            <a:r>
              <a:rPr lang="en-US" dirty="0" smtClean="0">
                <a:solidFill>
                  <a:srgbClr val="7030A0"/>
                </a:solidFill>
              </a:rPr>
              <a:t> Optical and Latent Fingerprint Database”, IEEE Access, vol.3, no., pp. 653 - 665, 2015. </a:t>
            </a:r>
            <a:r>
              <a:rPr lang="en-US" b="1" dirty="0">
                <a:solidFill>
                  <a:srgbClr val="7030A0"/>
                </a:solidFill>
              </a:rPr>
              <a:t>Impact Factor: 3.244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4366" y="1871394"/>
            <a:ext cx="50291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Live-scan fingerprint matching:</a:t>
            </a:r>
            <a:endParaRPr lang="en-US" sz="2600" dirty="0"/>
          </a:p>
        </p:txBody>
      </p:sp>
      <p:sp>
        <p:nvSpPr>
          <p:cNvPr id="11" name="Rectangle 10"/>
          <p:cNvSpPr/>
          <p:nvPr/>
        </p:nvSpPr>
        <p:spPr>
          <a:xfrm>
            <a:off x="4114840" y="1880919"/>
            <a:ext cx="50291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srgbClr val="7030A0"/>
                </a:solidFill>
              </a:rPr>
              <a:t>~ (96 - 98) %</a:t>
            </a:r>
            <a:endParaRPr lang="en-US" sz="2600" dirty="0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8653" y="3285640"/>
            <a:ext cx="50291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Latent fingerprint matching:</a:t>
            </a:r>
            <a:endParaRPr lang="en-US" sz="26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315715"/>
              </p:ext>
            </p:extLst>
          </p:nvPr>
        </p:nvGraphicFramePr>
        <p:xfrm>
          <a:off x="740594" y="3838166"/>
          <a:ext cx="8129588" cy="10890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794"/>
                <a:gridCol w="4064794"/>
              </a:tblGrid>
              <a:tr h="54451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Manually</a:t>
                      </a:r>
                      <a:r>
                        <a:rPr lang="en-US" sz="2200" baseline="0" dirty="0" smtClean="0"/>
                        <a:t> annotated minutiae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Automatically</a:t>
                      </a:r>
                      <a:r>
                        <a:rPr lang="en-US" sz="2200" baseline="0" dirty="0" smtClean="0"/>
                        <a:t> extracted minutiae</a:t>
                      </a:r>
                      <a:endParaRPr lang="en-US" sz="2200" dirty="0"/>
                    </a:p>
                  </a:txBody>
                  <a:tcPr/>
                </a:tc>
              </a:tr>
              <a:tr h="544513"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73876" y="1357780"/>
            <a:ext cx="875343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(Rank-1 identification accuracy)</a:t>
            </a:r>
            <a:endParaRPr lang="en-US" sz="2600" dirty="0"/>
          </a:p>
        </p:txBody>
      </p:sp>
      <p:sp>
        <p:nvSpPr>
          <p:cNvPr id="15" name="Rectangle 14"/>
          <p:cNvSpPr/>
          <p:nvPr/>
        </p:nvSpPr>
        <p:spPr>
          <a:xfrm>
            <a:off x="1435953" y="4395292"/>
            <a:ext cx="26621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srgbClr val="7030A0"/>
                </a:solidFill>
              </a:rPr>
              <a:t>~ (31 - 33) %</a:t>
            </a:r>
            <a:endParaRPr lang="en-US" sz="26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60297" y="4390524"/>
            <a:ext cx="26621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srgbClr val="7030A0"/>
                </a:solidFill>
              </a:rPr>
              <a:t>~ (6 - 7) %</a:t>
            </a:r>
            <a:endParaRPr lang="en-US" sz="2600" dirty="0">
              <a:solidFill>
                <a:srgbClr val="7030A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4366" y="2918460"/>
            <a:ext cx="875343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(Rank-50 identification accuracy)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286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ight Arrow 53"/>
          <p:cNvSpPr/>
          <p:nvPr/>
        </p:nvSpPr>
        <p:spPr>
          <a:xfrm>
            <a:off x="960629" y="994872"/>
            <a:ext cx="1279451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319314"/>
            <a:ext cx="7033161" cy="6712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Automated Fingerprint Matching System</a:t>
            </a:r>
            <a:r>
              <a:rPr lang="en-US" dirty="0"/>
              <a:t> </a:t>
            </a:r>
            <a:r>
              <a:rPr lang="en-US" dirty="0" smtClean="0"/>
              <a:t>101</a:t>
            </a:r>
            <a:endParaRPr lang="en-US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98971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87" y="3947784"/>
            <a:ext cx="1902527" cy="257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IIITD MOLF Dataset: Baseline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4831" y="5354455"/>
            <a:ext cx="8515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Sankaran et al., “</a:t>
            </a:r>
            <a:r>
              <a:rPr lang="en-US" dirty="0" err="1" smtClean="0">
                <a:solidFill>
                  <a:srgbClr val="7030A0"/>
                </a:solidFill>
              </a:rPr>
              <a:t>Multisensor</a:t>
            </a:r>
            <a:r>
              <a:rPr lang="en-US" dirty="0" smtClean="0">
                <a:solidFill>
                  <a:srgbClr val="7030A0"/>
                </a:solidFill>
              </a:rPr>
              <a:t> Optical and Latent Fingerprint Database”, IEEE Access, vol.3, no., pp. 653 - 665, 2015. </a:t>
            </a:r>
            <a:r>
              <a:rPr lang="en-US" b="1" dirty="0">
                <a:solidFill>
                  <a:srgbClr val="7030A0"/>
                </a:solidFill>
              </a:rPr>
              <a:t>Impact Factor: 3.244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4366" y="1871394"/>
            <a:ext cx="50291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Live-scan fingerprint matching:</a:t>
            </a:r>
            <a:endParaRPr lang="en-US" sz="2600" dirty="0"/>
          </a:p>
        </p:txBody>
      </p:sp>
      <p:sp>
        <p:nvSpPr>
          <p:cNvPr id="11" name="Rectangle 10"/>
          <p:cNvSpPr/>
          <p:nvPr/>
        </p:nvSpPr>
        <p:spPr>
          <a:xfrm>
            <a:off x="4114840" y="1880919"/>
            <a:ext cx="50291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srgbClr val="7030A0"/>
                </a:solidFill>
              </a:rPr>
              <a:t>~ (96 - 98) %</a:t>
            </a:r>
            <a:endParaRPr lang="en-US" sz="2600" dirty="0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8653" y="3285640"/>
            <a:ext cx="50291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Latent fingerprint matching:</a:t>
            </a:r>
            <a:endParaRPr lang="en-US" sz="26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315715"/>
              </p:ext>
            </p:extLst>
          </p:nvPr>
        </p:nvGraphicFramePr>
        <p:xfrm>
          <a:off x="740594" y="3838166"/>
          <a:ext cx="8129588" cy="10890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794"/>
                <a:gridCol w="4064794"/>
              </a:tblGrid>
              <a:tr h="54451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Manually</a:t>
                      </a:r>
                      <a:r>
                        <a:rPr lang="en-US" sz="2200" baseline="0" dirty="0" smtClean="0"/>
                        <a:t> annotated minutiae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Automatically</a:t>
                      </a:r>
                      <a:r>
                        <a:rPr lang="en-US" sz="2200" baseline="0" dirty="0" smtClean="0"/>
                        <a:t> extracted minutiae</a:t>
                      </a:r>
                      <a:endParaRPr lang="en-US" sz="2200" dirty="0"/>
                    </a:p>
                  </a:txBody>
                  <a:tcPr/>
                </a:tc>
              </a:tr>
              <a:tr h="544513"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73876" y="1357780"/>
            <a:ext cx="875343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(Rank-1 identification accuracy)</a:t>
            </a:r>
            <a:endParaRPr lang="en-US" sz="2600" dirty="0"/>
          </a:p>
        </p:txBody>
      </p:sp>
      <p:sp>
        <p:nvSpPr>
          <p:cNvPr id="15" name="Rectangle 14"/>
          <p:cNvSpPr/>
          <p:nvPr/>
        </p:nvSpPr>
        <p:spPr>
          <a:xfrm>
            <a:off x="1435953" y="4395292"/>
            <a:ext cx="26621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srgbClr val="7030A0"/>
                </a:solidFill>
              </a:rPr>
              <a:t>~ (31 - 33) %</a:t>
            </a:r>
            <a:endParaRPr lang="en-US" sz="26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60297" y="4390524"/>
            <a:ext cx="26621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srgbClr val="7030A0"/>
                </a:solidFill>
              </a:rPr>
              <a:t>~ (6 - 7) %</a:t>
            </a:r>
            <a:endParaRPr lang="en-US" sz="2600" dirty="0">
              <a:solidFill>
                <a:srgbClr val="7030A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4366" y="2918460"/>
            <a:ext cx="875343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(Rank-50 identification accuracy)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024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Automated Fingerprint Matching System: Latent Fingerprints </a:t>
            </a:r>
            <a:endParaRPr lang="en-US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934894" y="1809750"/>
            <a:ext cx="7838677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form 31"/>
          <p:cNvSpPr/>
          <p:nvPr/>
        </p:nvSpPr>
        <p:spPr>
          <a:xfrm>
            <a:off x="282395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66884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51373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35861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6" name="Freeform 35"/>
          <p:cNvSpPr/>
          <p:nvPr/>
        </p:nvSpPr>
        <p:spPr>
          <a:xfrm>
            <a:off x="5820350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7" name="Freeform 36"/>
          <p:cNvSpPr/>
          <p:nvPr/>
        </p:nvSpPr>
        <p:spPr>
          <a:xfrm>
            <a:off x="7204839" y="2625801"/>
            <a:ext cx="1294073" cy="1088068"/>
          </a:xfrm>
          <a:custGeom>
            <a:avLst/>
            <a:gdLst>
              <a:gd name="connsiteX0" fmla="*/ 0 w 1294073"/>
              <a:gd name="connsiteY0" fmla="*/ 181348 h 1088068"/>
              <a:gd name="connsiteX1" fmla="*/ 181348 w 1294073"/>
              <a:gd name="connsiteY1" fmla="*/ 0 h 1088068"/>
              <a:gd name="connsiteX2" fmla="*/ 1112725 w 1294073"/>
              <a:gd name="connsiteY2" fmla="*/ 0 h 1088068"/>
              <a:gd name="connsiteX3" fmla="*/ 1294073 w 1294073"/>
              <a:gd name="connsiteY3" fmla="*/ 181348 h 1088068"/>
              <a:gd name="connsiteX4" fmla="*/ 1294073 w 1294073"/>
              <a:gd name="connsiteY4" fmla="*/ 906720 h 1088068"/>
              <a:gd name="connsiteX5" fmla="*/ 1112725 w 1294073"/>
              <a:gd name="connsiteY5" fmla="*/ 1088068 h 1088068"/>
              <a:gd name="connsiteX6" fmla="*/ 181348 w 1294073"/>
              <a:gd name="connsiteY6" fmla="*/ 1088068 h 1088068"/>
              <a:gd name="connsiteX7" fmla="*/ 0 w 1294073"/>
              <a:gd name="connsiteY7" fmla="*/ 906720 h 1088068"/>
              <a:gd name="connsiteX8" fmla="*/ 0 w 1294073"/>
              <a:gd name="connsiteY8" fmla="*/ 181348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4073" h="1088068">
                <a:moveTo>
                  <a:pt x="0" y="181348"/>
                </a:moveTo>
                <a:cubicBezTo>
                  <a:pt x="0" y="81192"/>
                  <a:pt x="81192" y="0"/>
                  <a:pt x="181348" y="0"/>
                </a:cubicBezTo>
                <a:lnTo>
                  <a:pt x="1112725" y="0"/>
                </a:lnTo>
                <a:cubicBezTo>
                  <a:pt x="1212881" y="0"/>
                  <a:pt x="1294073" y="81192"/>
                  <a:pt x="1294073" y="181348"/>
                </a:cubicBezTo>
                <a:lnTo>
                  <a:pt x="1294073" y="906720"/>
                </a:lnTo>
                <a:cubicBezTo>
                  <a:pt x="1294073" y="1006876"/>
                  <a:pt x="1212881" y="1088068"/>
                  <a:pt x="1112725" y="1088068"/>
                </a:cubicBezTo>
                <a:lnTo>
                  <a:pt x="181348" y="1088068"/>
                </a:lnTo>
                <a:cubicBezTo>
                  <a:pt x="81192" y="1088068"/>
                  <a:pt x="0" y="1006876"/>
                  <a:pt x="0" y="906720"/>
                </a:cubicBezTo>
                <a:lnTo>
                  <a:pt x="0" y="181348"/>
                </a:ln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745" tIns="140745" rIns="140745" bIns="14074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smtClean="0"/>
              <a:t>Match Decision</a:t>
            </a: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82326" y="2834794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46731" y="2985167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38347" y="2846668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80474" y="2846668"/>
            <a:ext cx="13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474571" y="3919440"/>
            <a:ext cx="447676" cy="392710"/>
          </a:xfrm>
          <a:prstGeom prst="ellipse">
            <a:avLst/>
          </a:prstGeom>
          <a:solidFill>
            <a:srgbClr val="00206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91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Segmentation: Problem Definition</a:t>
            </a:r>
            <a:endParaRPr lang="en-US" dirty="0"/>
          </a:p>
        </p:txBody>
      </p:sp>
      <p:pic>
        <p:nvPicPr>
          <p:cNvPr id="62467" name="Picture 3" descr="C:\Users\admin\Documents\MATLAB\cvpr_enhancement\NIST_database\probeImages\B129L7U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9998" y="1316421"/>
            <a:ext cx="5150068" cy="4944065"/>
          </a:xfrm>
          <a:prstGeom prst="rect">
            <a:avLst/>
          </a:prstGeom>
          <a:solidFill>
            <a:srgbClr val="FF0000">
              <a:alpha val="25000"/>
            </a:srgbClr>
          </a:solidFill>
          <a:ln w="25400">
            <a:solidFill>
              <a:schemeClr val="tx1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993212" y="1308537"/>
            <a:ext cx="5202620" cy="499766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285984" y="2207172"/>
            <a:ext cx="1813035" cy="2617076"/>
          </a:xfrm>
          <a:custGeom>
            <a:avLst/>
            <a:gdLst>
              <a:gd name="connsiteX0" fmla="*/ 157655 w 1813035"/>
              <a:gd name="connsiteY0" fmla="*/ 1828800 h 2617076"/>
              <a:gd name="connsiteX1" fmla="*/ 0 w 1813035"/>
              <a:gd name="connsiteY1" fmla="*/ 1418897 h 2617076"/>
              <a:gd name="connsiteX2" fmla="*/ 31531 w 1813035"/>
              <a:gd name="connsiteY2" fmla="*/ 1119352 h 2617076"/>
              <a:gd name="connsiteX3" fmla="*/ 110359 w 1813035"/>
              <a:gd name="connsiteY3" fmla="*/ 804041 h 2617076"/>
              <a:gd name="connsiteX4" fmla="*/ 236483 w 1813035"/>
              <a:gd name="connsiteY4" fmla="*/ 425669 h 2617076"/>
              <a:gd name="connsiteX5" fmla="*/ 331076 w 1813035"/>
              <a:gd name="connsiteY5" fmla="*/ 283779 h 2617076"/>
              <a:gd name="connsiteX6" fmla="*/ 583324 w 1813035"/>
              <a:gd name="connsiteY6" fmla="*/ 110359 h 2617076"/>
              <a:gd name="connsiteX7" fmla="*/ 740979 w 1813035"/>
              <a:gd name="connsiteY7" fmla="*/ 31531 h 2617076"/>
              <a:gd name="connsiteX8" fmla="*/ 977462 w 1813035"/>
              <a:gd name="connsiteY8" fmla="*/ 0 h 2617076"/>
              <a:gd name="connsiteX9" fmla="*/ 1213945 w 1813035"/>
              <a:gd name="connsiteY9" fmla="*/ 63062 h 2617076"/>
              <a:gd name="connsiteX10" fmla="*/ 1324304 w 1813035"/>
              <a:gd name="connsiteY10" fmla="*/ 94593 h 2617076"/>
              <a:gd name="connsiteX11" fmla="*/ 1418897 w 1813035"/>
              <a:gd name="connsiteY11" fmla="*/ 220717 h 2617076"/>
              <a:gd name="connsiteX12" fmla="*/ 1529255 w 1813035"/>
              <a:gd name="connsiteY12" fmla="*/ 362607 h 2617076"/>
              <a:gd name="connsiteX13" fmla="*/ 1592317 w 1813035"/>
              <a:gd name="connsiteY13" fmla="*/ 583324 h 2617076"/>
              <a:gd name="connsiteX14" fmla="*/ 1623848 w 1813035"/>
              <a:gd name="connsiteY14" fmla="*/ 772510 h 2617076"/>
              <a:gd name="connsiteX15" fmla="*/ 1671145 w 1813035"/>
              <a:gd name="connsiteY15" fmla="*/ 945931 h 2617076"/>
              <a:gd name="connsiteX16" fmla="*/ 1702676 w 1813035"/>
              <a:gd name="connsiteY16" fmla="*/ 1087821 h 2617076"/>
              <a:gd name="connsiteX17" fmla="*/ 1797269 w 1813035"/>
              <a:gd name="connsiteY17" fmla="*/ 1277007 h 2617076"/>
              <a:gd name="connsiteX18" fmla="*/ 1813035 w 1813035"/>
              <a:gd name="connsiteY18" fmla="*/ 1481959 h 2617076"/>
              <a:gd name="connsiteX19" fmla="*/ 1813035 w 1813035"/>
              <a:gd name="connsiteY19" fmla="*/ 1686910 h 2617076"/>
              <a:gd name="connsiteX20" fmla="*/ 1813035 w 1813035"/>
              <a:gd name="connsiteY20" fmla="*/ 1844565 h 2617076"/>
              <a:gd name="connsiteX21" fmla="*/ 1781504 w 1813035"/>
              <a:gd name="connsiteY21" fmla="*/ 2065283 h 2617076"/>
              <a:gd name="connsiteX22" fmla="*/ 1765738 w 1813035"/>
              <a:gd name="connsiteY22" fmla="*/ 2270234 h 2617076"/>
              <a:gd name="connsiteX23" fmla="*/ 1608083 w 1813035"/>
              <a:gd name="connsiteY23" fmla="*/ 2490952 h 2617076"/>
              <a:gd name="connsiteX24" fmla="*/ 1371600 w 1813035"/>
              <a:gd name="connsiteY24" fmla="*/ 2617076 h 2617076"/>
              <a:gd name="connsiteX25" fmla="*/ 1182414 w 1813035"/>
              <a:gd name="connsiteY25" fmla="*/ 2617076 h 2617076"/>
              <a:gd name="connsiteX26" fmla="*/ 1008993 w 1813035"/>
              <a:gd name="connsiteY26" fmla="*/ 2617076 h 2617076"/>
              <a:gd name="connsiteX27" fmla="*/ 851338 w 1813035"/>
              <a:gd name="connsiteY27" fmla="*/ 2554014 h 2617076"/>
              <a:gd name="connsiteX28" fmla="*/ 630621 w 1813035"/>
              <a:gd name="connsiteY28" fmla="*/ 2459421 h 2617076"/>
              <a:gd name="connsiteX29" fmla="*/ 520262 w 1813035"/>
              <a:gd name="connsiteY29" fmla="*/ 2317531 h 2617076"/>
              <a:gd name="connsiteX30" fmla="*/ 441435 w 1813035"/>
              <a:gd name="connsiteY30" fmla="*/ 2222938 h 2617076"/>
              <a:gd name="connsiteX31" fmla="*/ 362607 w 1813035"/>
              <a:gd name="connsiteY31" fmla="*/ 2128345 h 2617076"/>
              <a:gd name="connsiteX32" fmla="*/ 204952 w 1813035"/>
              <a:gd name="connsiteY32" fmla="*/ 2033752 h 2617076"/>
              <a:gd name="connsiteX33" fmla="*/ 173421 w 1813035"/>
              <a:gd name="connsiteY33" fmla="*/ 1923393 h 2617076"/>
              <a:gd name="connsiteX34" fmla="*/ 110359 w 1813035"/>
              <a:gd name="connsiteY34" fmla="*/ 1749972 h 261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13035" h="2617076">
                <a:moveTo>
                  <a:pt x="157655" y="1828800"/>
                </a:moveTo>
                <a:lnTo>
                  <a:pt x="0" y="1418897"/>
                </a:lnTo>
                <a:lnTo>
                  <a:pt x="31531" y="1119352"/>
                </a:lnTo>
                <a:lnTo>
                  <a:pt x="110359" y="804041"/>
                </a:lnTo>
                <a:lnTo>
                  <a:pt x="236483" y="425669"/>
                </a:lnTo>
                <a:lnTo>
                  <a:pt x="331076" y="283779"/>
                </a:lnTo>
                <a:lnTo>
                  <a:pt x="583324" y="110359"/>
                </a:lnTo>
                <a:lnTo>
                  <a:pt x="740979" y="31531"/>
                </a:lnTo>
                <a:lnTo>
                  <a:pt x="977462" y="0"/>
                </a:lnTo>
                <a:lnTo>
                  <a:pt x="1213945" y="63062"/>
                </a:lnTo>
                <a:lnTo>
                  <a:pt x="1324304" y="94593"/>
                </a:lnTo>
                <a:lnTo>
                  <a:pt x="1418897" y="220717"/>
                </a:lnTo>
                <a:lnTo>
                  <a:pt x="1529255" y="362607"/>
                </a:lnTo>
                <a:lnTo>
                  <a:pt x="1592317" y="583324"/>
                </a:lnTo>
                <a:lnTo>
                  <a:pt x="1623848" y="772510"/>
                </a:lnTo>
                <a:lnTo>
                  <a:pt x="1671145" y="945931"/>
                </a:lnTo>
                <a:lnTo>
                  <a:pt x="1702676" y="1087821"/>
                </a:lnTo>
                <a:lnTo>
                  <a:pt x="1797269" y="1277007"/>
                </a:lnTo>
                <a:lnTo>
                  <a:pt x="1813035" y="1481959"/>
                </a:lnTo>
                <a:lnTo>
                  <a:pt x="1813035" y="1686910"/>
                </a:lnTo>
                <a:lnTo>
                  <a:pt x="1813035" y="1844565"/>
                </a:lnTo>
                <a:lnTo>
                  <a:pt x="1781504" y="2065283"/>
                </a:lnTo>
                <a:lnTo>
                  <a:pt x="1765738" y="2270234"/>
                </a:lnTo>
                <a:lnTo>
                  <a:pt x="1608083" y="2490952"/>
                </a:lnTo>
                <a:lnTo>
                  <a:pt x="1371600" y="2617076"/>
                </a:lnTo>
                <a:lnTo>
                  <a:pt x="1182414" y="2617076"/>
                </a:lnTo>
                <a:lnTo>
                  <a:pt x="1008993" y="2617076"/>
                </a:lnTo>
                <a:lnTo>
                  <a:pt x="851338" y="2554014"/>
                </a:lnTo>
                <a:lnTo>
                  <a:pt x="630621" y="2459421"/>
                </a:lnTo>
                <a:lnTo>
                  <a:pt x="520262" y="2317531"/>
                </a:lnTo>
                <a:lnTo>
                  <a:pt x="441435" y="2222938"/>
                </a:lnTo>
                <a:lnTo>
                  <a:pt x="362607" y="2128345"/>
                </a:lnTo>
                <a:lnTo>
                  <a:pt x="204952" y="2033752"/>
                </a:lnTo>
                <a:lnTo>
                  <a:pt x="173421" y="1923393"/>
                </a:lnTo>
                <a:lnTo>
                  <a:pt x="110359" y="1749972"/>
                </a:lnTo>
              </a:path>
            </a:pathLst>
          </a:custGeom>
          <a:solidFill>
            <a:srgbClr val="FFFF00">
              <a:alpha val="25000"/>
            </a:srgbClr>
          </a:solidFill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650828" y="2254469"/>
            <a:ext cx="2246586" cy="13138"/>
          </a:xfrm>
          <a:prstGeom prst="straightConnector1">
            <a:avLst/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46786" y="3468414"/>
            <a:ext cx="3113690" cy="73572"/>
          </a:xfrm>
          <a:prstGeom prst="straightConnector1">
            <a:avLst/>
          </a:prstGeom>
          <a:ln w="5080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86528" y="2081349"/>
            <a:ext cx="165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rebuchet MS" pitchFamily="34" charset="0"/>
              </a:rPr>
              <a:t>Background</a:t>
            </a:r>
            <a:endParaRPr lang="en-US" sz="2000" b="1" dirty="0">
              <a:latin typeface="Trebuchet MS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60476" y="3370476"/>
            <a:ext cx="166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rebuchet MS" pitchFamily="34" charset="0"/>
              </a:rPr>
              <a:t>Foreground</a:t>
            </a:r>
            <a:endParaRPr lang="en-US" sz="2000" b="1" dirty="0">
              <a:latin typeface="Trebuchet MS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F35C-BA9B-41FC-AF10-BBFA2A5959AE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Fingerprint </a:t>
            </a:r>
            <a:r>
              <a:rPr lang="en-US" dirty="0"/>
              <a:t>S</a:t>
            </a:r>
            <a:r>
              <a:rPr lang="en-US" dirty="0" smtClean="0"/>
              <a:t>egmentation</a:t>
            </a:r>
            <a:endParaRPr lang="en-US" dirty="0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0167" y="1626825"/>
            <a:ext cx="1854200" cy="185420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0167" y="3897059"/>
            <a:ext cx="1854200" cy="1854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63494" name="Picture 6" descr="C:\Users\admin\Documents\MATLAB\cvpr_enhancement\NIST_database\probeImages\U300L2U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037" y="1899656"/>
            <a:ext cx="3383016" cy="32476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849765" y="3559633"/>
            <a:ext cx="150813" cy="147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78290" y="4097796"/>
            <a:ext cx="147637" cy="141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0"/>
          </p:cNvCxnSpPr>
          <p:nvPr/>
        </p:nvCxnSpPr>
        <p:spPr>
          <a:xfrm flipV="1">
            <a:off x="1925172" y="1616535"/>
            <a:ext cx="2126455" cy="1943098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2"/>
          </p:cNvCxnSpPr>
          <p:nvPr/>
        </p:nvCxnSpPr>
        <p:spPr>
          <a:xfrm flipV="1">
            <a:off x="1925172" y="3483434"/>
            <a:ext cx="2139155" cy="223836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1552109" y="3906344"/>
            <a:ext cx="2531268" cy="1914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2"/>
          </p:cNvCxnSpPr>
          <p:nvPr/>
        </p:nvCxnSpPr>
        <p:spPr>
          <a:xfrm>
            <a:off x="1552109" y="4239083"/>
            <a:ext cx="2508408" cy="15113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84977" y="1178383"/>
            <a:ext cx="1512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7030A0"/>
                </a:solidFill>
              </a:rPr>
              <a:t>Foreground</a:t>
            </a:r>
            <a:endParaRPr lang="en-US" sz="2200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23077" y="5737683"/>
            <a:ext cx="1537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7030A0"/>
                </a:solidFill>
              </a:rPr>
              <a:t>Background</a:t>
            </a:r>
            <a:endParaRPr lang="en-US" sz="2200" dirty="0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14367" y="2778262"/>
            <a:ext cx="30607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algn="ctr"/>
            <a:r>
              <a:rPr lang="en-US" sz="2200" dirty="0" smtClean="0"/>
              <a:t>What features can classify a </a:t>
            </a:r>
          </a:p>
          <a:p>
            <a:pPr marL="7938" algn="ctr"/>
            <a:r>
              <a:rPr lang="en-US" sz="2200" dirty="0"/>
              <a:t>f</a:t>
            </a:r>
            <a:r>
              <a:rPr lang="en-US" sz="2200" dirty="0" smtClean="0"/>
              <a:t>oreground ridge patch</a:t>
            </a:r>
          </a:p>
          <a:p>
            <a:pPr marL="7938" algn="ctr"/>
            <a:r>
              <a:rPr lang="en-US" sz="2200" dirty="0"/>
              <a:t>w</a:t>
            </a:r>
            <a:r>
              <a:rPr lang="en-US" sz="2200" dirty="0" smtClean="0"/>
              <a:t>ith a</a:t>
            </a:r>
          </a:p>
          <a:p>
            <a:pPr marL="7938" algn="ctr"/>
            <a:r>
              <a:rPr lang="en-US" sz="2200" dirty="0"/>
              <a:t>b</a:t>
            </a:r>
            <a:r>
              <a:rPr lang="en-US" sz="2200" dirty="0" smtClean="0"/>
              <a:t>ackground noise patch? </a:t>
            </a:r>
            <a:endParaRPr lang="en-US" sz="22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99C8-253B-494E-B313-6DE26FED2C95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Fingerprint </a:t>
            </a:r>
            <a:r>
              <a:rPr lang="en-US" dirty="0"/>
              <a:t>S</a:t>
            </a:r>
            <a:r>
              <a:rPr lang="en-US" dirty="0" smtClean="0"/>
              <a:t>egmentation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48346" y="1253306"/>
          <a:ext cx="8495207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5814"/>
                <a:gridCol w="2003440"/>
                <a:gridCol w="1381833"/>
                <a:gridCol w="38041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316844"/>
              </p:ext>
            </p:extLst>
          </p:nvPr>
        </p:nvGraphicFramePr>
        <p:xfrm>
          <a:off x="339636" y="1688730"/>
          <a:ext cx="84995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207"/>
                <a:gridCol w="1991757"/>
                <a:gridCol w="1365671"/>
                <a:gridCol w="3815929"/>
              </a:tblGrid>
              <a:tr h="897707">
                <a:tc>
                  <a:txBody>
                    <a:bodyPr/>
                    <a:lstStyle/>
                    <a:p>
                      <a:r>
                        <a:rPr lang="en-US" sz="18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Karimi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</a:t>
                      </a:r>
                    </a:p>
                    <a:p>
                      <a:r>
                        <a:rPr lang="en-US" sz="18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Kuo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2008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Ridge frequency estimation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 images from NIST-SD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27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quantitative results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795091"/>
              </p:ext>
            </p:extLst>
          </p:nvPr>
        </p:nvGraphicFramePr>
        <p:xfrm>
          <a:off x="335280" y="2664099"/>
          <a:ext cx="8499564" cy="897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207"/>
                <a:gridCol w="1991757"/>
                <a:gridCol w="1365671"/>
                <a:gridCol w="3815929"/>
              </a:tblGrid>
              <a:tr h="897707"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 et al., 2011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Cross-correlation strength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NIST-SD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27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Verification – EER of 33.8%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20650"/>
              </p:ext>
            </p:extLst>
          </p:nvPr>
        </p:nvGraphicFramePr>
        <p:xfrm>
          <a:off x="330924" y="3626405"/>
          <a:ext cx="84995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207"/>
                <a:gridCol w="1991757"/>
                <a:gridCol w="1365671"/>
                <a:gridCol w="3815929"/>
              </a:tblGrid>
              <a:tr h="897707"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Zhang et al., 2012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Total </a:t>
                      </a:r>
                      <a:r>
                        <a:rPr lang="en-US" sz="18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Variational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(TV-L1) model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 images from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NIST-SD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27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quantitative results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05415"/>
              </p:ext>
            </p:extLst>
          </p:nvPr>
        </p:nvGraphicFramePr>
        <p:xfrm>
          <a:off x="326568" y="4601774"/>
          <a:ext cx="84995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207"/>
                <a:gridCol w="1991757"/>
                <a:gridCol w="1365671"/>
                <a:gridCol w="3815929"/>
              </a:tblGrid>
              <a:tr h="897707"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Zhang et al., 2012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Directional Total </a:t>
                      </a:r>
                      <a:r>
                        <a:rPr lang="en-US" sz="18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Variational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(DTV) model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 images from NIST-SD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27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quantitative results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817452"/>
              </p:ext>
            </p:extLst>
          </p:nvPr>
        </p:nvGraphicFramePr>
        <p:xfrm>
          <a:off x="326568" y="5568436"/>
          <a:ext cx="849956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207"/>
                <a:gridCol w="1991757"/>
                <a:gridCol w="1365671"/>
                <a:gridCol w="3815929"/>
              </a:tblGrid>
              <a:tr h="897707">
                <a:tc>
                  <a:txBody>
                    <a:bodyPr/>
                    <a:lstStyle/>
                    <a:p>
                      <a:r>
                        <a:rPr lang="en-US" sz="18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Choi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et al., 2012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Orientation + frequency tensor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NIST-SD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27 and WVU DB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Rank-1 matching accuracy for</a:t>
                      </a:r>
                    </a:p>
                    <a:p>
                      <a:pPr marL="342900" indent="-342900">
                        <a:buFont typeface="+mj-lt"/>
                        <a:buNone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      NIST SD-27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: 16.28%</a:t>
                      </a:r>
                    </a:p>
                    <a:p>
                      <a:pPr marL="342900" indent="-342900">
                        <a:buFont typeface="+mj-lt"/>
                        <a:buNone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      WVU DB : 35.19%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4770-C1C8-4998-B604-BACA3D0B3F77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Observations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3" descr="C:\Users\admin\Documents\MATLAB\cvpr_enhancement\NIST_database\probeImages\B129L7U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9" y="1618078"/>
            <a:ext cx="4245533" cy="4075711"/>
          </a:xfrm>
          <a:prstGeom prst="rect">
            <a:avLst/>
          </a:prstGeom>
          <a:solidFill>
            <a:srgbClr val="FF0000">
              <a:alpha val="25000"/>
            </a:srgbClr>
          </a:solidFill>
          <a:ln w="254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156462" y="2022119"/>
            <a:ext cx="37424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Latent fingerprint is typically one of the most salient object in an image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Every local patch can be formulated as a binary classification </a:t>
            </a:r>
            <a:r>
              <a:rPr lang="mr-IN" sz="2400" dirty="0" smtClean="0"/>
              <a:t>–</a:t>
            </a:r>
            <a:r>
              <a:rPr lang="en-US" sz="2400" dirty="0" smtClean="0"/>
              <a:t> foreground/ background? 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31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2475"/>
          <a:stretch/>
        </p:blipFill>
        <p:spPr>
          <a:xfrm>
            <a:off x="0" y="990600"/>
            <a:ext cx="1602557" cy="2910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r="67113"/>
          <a:stretch/>
        </p:blipFill>
        <p:spPr>
          <a:xfrm>
            <a:off x="1602557" y="990600"/>
            <a:ext cx="1404593" cy="291060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22033"/>
              </p:ext>
            </p:extLst>
          </p:nvPr>
        </p:nvGraphicFramePr>
        <p:xfrm>
          <a:off x="28281" y="3901202"/>
          <a:ext cx="9059160" cy="27432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300898"/>
                <a:gridCol w="1845299"/>
                <a:gridCol w="2359056"/>
                <a:gridCol w="1742075"/>
                <a:gridCol w="1811832"/>
              </a:tblGrid>
              <a:tr h="29223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Saliency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ED3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Image intensity based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98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Gradient based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58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Ridge based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588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Quality based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FC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𝑓1. Intensity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𝑓2. Orientation</a:t>
                      </a:r>
                    </a:p>
                    <a:p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D3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𝑓3. Difference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of mean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𝑓4. Variance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𝑓5.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8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𝑓6.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 orientation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𝑓7. Sum of squared gradient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𝑓8. Sum of norm of squared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𝑓9. Variance of projected axis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parallel to orientation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𝑓10. Variance of projected axis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orthogonal to orientation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𝑓11-𝑓15.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of symmetry and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texture patterns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8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𝑓16.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inter-        ridge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𝑓17. Variance of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peak heights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ridges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𝑓18. Ridge frequency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𝑓19. Angular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bandwidth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88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𝑓20. Ridge energy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𝑓21. Ridge energy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after clustering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𝑓22. Ridge continuity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𝑓23. Ridge clarity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FCE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r="28350"/>
          <a:stretch/>
        </p:blipFill>
        <p:spPr>
          <a:xfrm>
            <a:off x="2960015" y="990600"/>
            <a:ext cx="3572759" cy="29106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1275" y="4356575"/>
            <a:ext cx="7686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Use ℓ1-norm to find the </a:t>
            </a:r>
            <a:r>
              <a:rPr lang="en-US" dirty="0" err="1"/>
              <a:t>neighbours</a:t>
            </a:r>
            <a:r>
              <a:rPr lang="en-US" dirty="0"/>
              <a:t> of 𝑋</a:t>
            </a:r>
            <a:r>
              <a:rPr lang="en-US" baseline="-25000" dirty="0"/>
              <a:t>𝑖</a:t>
            </a:r>
            <a:r>
              <a:rPr lang="en-US" dirty="0"/>
              <a:t> instead of using Euclidean </a:t>
            </a:r>
            <a:r>
              <a:rPr lang="en-US" dirty="0" smtClean="0"/>
              <a:t>distance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Calculate </a:t>
            </a:r>
            <a:r>
              <a:rPr lang="en-US" dirty="0"/>
              <a:t>the absolute difference between the points, instead of squared </a:t>
            </a:r>
            <a:r>
              <a:rPr lang="en-US" dirty="0" smtClean="0"/>
              <a:t>difference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Choose </a:t>
            </a:r>
            <a:r>
              <a:rPr lang="en-US" dirty="0"/>
              <a:t>𝑘-nearest </a:t>
            </a:r>
            <a:r>
              <a:rPr lang="en-US" dirty="0" smtClean="0"/>
              <a:t>neighbors </a:t>
            </a:r>
            <a:r>
              <a:rPr lang="en-US" dirty="0"/>
              <a:t>of an instance 𝑋</a:t>
            </a:r>
            <a:r>
              <a:rPr lang="en-US" baseline="-25000" dirty="0"/>
              <a:t>𝑖</a:t>
            </a:r>
            <a:r>
              <a:rPr lang="en-US" dirty="0"/>
              <a:t> instead of the single nearest </a:t>
            </a:r>
            <a:r>
              <a:rPr lang="en-US" dirty="0" smtClean="0"/>
              <a:t>neighbor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38" y="5830636"/>
            <a:ext cx="5400675" cy="8121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81" y="4036985"/>
            <a:ext cx="28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Modified RELIEF Algorithm: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3" t="9401"/>
          <a:stretch/>
        </p:blipFill>
        <p:spPr>
          <a:xfrm>
            <a:off x="6532775" y="1264996"/>
            <a:ext cx="2611225" cy="263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" grpId="0"/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Extracted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66" y="990600"/>
            <a:ext cx="3010581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Inked </a:t>
            </a:r>
            <a:r>
              <a:rPr lang="en-US" dirty="0" smtClean="0"/>
              <a:t>Fingerprint </a:t>
            </a:r>
            <a:r>
              <a:rPr lang="en-US" dirty="0"/>
              <a:t>(NIST-4)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60478167"/>
              </p:ext>
            </p:extLst>
          </p:nvPr>
        </p:nvGraphicFramePr>
        <p:xfrm>
          <a:off x="415637" y="1163783"/>
          <a:ext cx="7653707" cy="46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73571" y="5102110"/>
            <a:ext cx="6880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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5136" y="2613508"/>
            <a:ext cx="6880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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9481" y="5044047"/>
            <a:ext cx="5918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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5678" y="2613508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~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9600" y="2613508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smtClean="0">
                <a:solidFill>
                  <a:srgbClr val="FF0000"/>
                </a:solidFill>
                <a:sym typeface="Wingdings"/>
              </a:rPr>
              <a:t>~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01731" y="601569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~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44" y="5961241"/>
            <a:ext cx="220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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9022" y="5961240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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4839" y="6043926"/>
            <a:ext cx="2001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performing features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51157" y="6068962"/>
            <a:ext cx="2120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Worst performing features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064881" y="6068961"/>
            <a:ext cx="2232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Neutral performing features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2358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</a:t>
            </a:r>
            <a:r>
              <a:rPr lang="en-US" dirty="0"/>
              <a:t>F</a:t>
            </a:r>
            <a:r>
              <a:rPr lang="en-US" dirty="0" smtClean="0"/>
              <a:t>ingerprint </a:t>
            </a:r>
            <a:r>
              <a:rPr lang="en-US" dirty="0"/>
              <a:t>(NIST SD-27)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85431047"/>
              </p:ext>
            </p:extLst>
          </p:nvPr>
        </p:nvGraphicFramePr>
        <p:xfrm>
          <a:off x="415637" y="1163783"/>
          <a:ext cx="7462875" cy="4464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15632" y="4931694"/>
            <a:ext cx="6880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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44062" y="2534018"/>
            <a:ext cx="6880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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4520" y="2534018"/>
            <a:ext cx="5918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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1608" y="2517307"/>
            <a:ext cx="5918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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1731" y="601569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~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844" y="5961241"/>
            <a:ext cx="220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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79022" y="5961240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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4839" y="6043926"/>
            <a:ext cx="2001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performing features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451157" y="6068962"/>
            <a:ext cx="2120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Worst performing features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064881" y="6068961"/>
            <a:ext cx="2232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Neutral performing features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522053" y="496171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~</a:t>
            </a:r>
            <a:endParaRPr 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6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Arrow 55"/>
          <p:cNvSpPr/>
          <p:nvPr/>
        </p:nvSpPr>
        <p:spPr>
          <a:xfrm>
            <a:off x="935197" y="1018624"/>
            <a:ext cx="2259265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985660" cy="671286"/>
          </a:xfrm>
        </p:spPr>
        <p:txBody>
          <a:bodyPr>
            <a:normAutofit fontScale="90000"/>
          </a:bodyPr>
          <a:lstStyle/>
          <a:p>
            <a:r>
              <a:rPr lang="en-US"/>
              <a:t>Automated Fingerprint Matching System 101</a:t>
            </a:r>
            <a:endParaRPr lang="en-US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98971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83460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98902" y="2031792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25" y="3799825"/>
            <a:ext cx="1902527" cy="257603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556052" y="4074293"/>
            <a:ext cx="2512697" cy="2027091"/>
            <a:chOff x="3193851" y="474442"/>
            <a:chExt cx="2902148" cy="2902148"/>
          </a:xfrm>
          <a:solidFill>
            <a:schemeClr val="accent6"/>
          </a:solidFill>
        </p:grpSpPr>
        <p:sp>
          <p:nvSpPr>
            <p:cNvPr id="26" name="Up Arrow 25"/>
            <p:cNvSpPr/>
            <p:nvPr/>
          </p:nvSpPr>
          <p:spPr>
            <a:xfrm rot="5400000">
              <a:off x="3193851" y="474442"/>
              <a:ext cx="2902148" cy="2902148"/>
            </a:xfrm>
            <a:prstGeom prst="upArrow">
              <a:avLst>
                <a:gd name="adj1" fmla="val 50000"/>
                <a:gd name="adj2" fmla="val 35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Up Arrow 4"/>
            <p:cNvSpPr/>
            <p:nvPr/>
          </p:nvSpPr>
          <p:spPr>
            <a:xfrm>
              <a:off x="3193851" y="1199979"/>
              <a:ext cx="2394272" cy="145107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184912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kern="1200" dirty="0" smtClean="0"/>
                <a:t>Enough quality for further processing</a:t>
              </a:r>
              <a:endParaRPr lang="en-US" sz="2200" kern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40827" y="4042135"/>
            <a:ext cx="2512698" cy="2010876"/>
            <a:chOff x="253" y="580925"/>
            <a:chExt cx="2902148" cy="2902148"/>
          </a:xfrm>
          <a:solidFill>
            <a:srgbClr val="C00000"/>
          </a:solidFill>
        </p:grpSpPr>
        <p:sp>
          <p:nvSpPr>
            <p:cNvPr id="30" name="Up Arrow 29"/>
            <p:cNvSpPr/>
            <p:nvPr/>
          </p:nvSpPr>
          <p:spPr>
            <a:xfrm rot="16200000">
              <a:off x="253" y="580925"/>
              <a:ext cx="2902148" cy="2902148"/>
            </a:xfrm>
            <a:prstGeom prst="upArrow">
              <a:avLst>
                <a:gd name="adj1" fmla="val 50000"/>
                <a:gd name="adj2" fmla="val 35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Up Arrow 4"/>
            <p:cNvSpPr/>
            <p:nvPr/>
          </p:nvSpPr>
          <p:spPr>
            <a:xfrm rot="21600000">
              <a:off x="508129" y="1306462"/>
              <a:ext cx="2394272" cy="145107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0" tIns="177800" rIns="177800" bIns="17780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kern="1200" dirty="0" smtClean="0"/>
                <a:t>Not of enough quality. Hence, discard</a:t>
              </a:r>
              <a:endParaRPr lang="en-US" sz="2200" kern="1200" dirty="0"/>
            </a:p>
          </p:txBody>
        </p:sp>
      </p:grpSp>
      <p:sp>
        <p:nvSpPr>
          <p:cNvPr id="5" name="Smiley Face 4"/>
          <p:cNvSpPr/>
          <p:nvPr/>
        </p:nvSpPr>
        <p:spPr>
          <a:xfrm>
            <a:off x="8068749" y="4644786"/>
            <a:ext cx="926275" cy="886106"/>
          </a:xfrm>
          <a:prstGeom prst="smileyFace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&quot;No&quot; Symbol 5"/>
          <p:cNvSpPr/>
          <p:nvPr/>
        </p:nvSpPr>
        <p:spPr>
          <a:xfrm>
            <a:off x="226427" y="4630639"/>
            <a:ext cx="914400" cy="914400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</a:t>
            </a:r>
            <a:r>
              <a:rPr lang="en-US" dirty="0"/>
              <a:t>F</a:t>
            </a:r>
            <a:r>
              <a:rPr lang="en-US" dirty="0" smtClean="0"/>
              <a:t>ingerprint </a:t>
            </a:r>
            <a:r>
              <a:rPr lang="en-US" dirty="0"/>
              <a:t>(IIITD)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82290706"/>
              </p:ext>
            </p:extLst>
          </p:nvPr>
        </p:nvGraphicFramePr>
        <p:xfrm>
          <a:off x="773855" y="1163783"/>
          <a:ext cx="7408263" cy="4464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838762" y="4939211"/>
            <a:ext cx="6880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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7949" y="2551809"/>
            <a:ext cx="6880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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76187" y="2542382"/>
            <a:ext cx="5918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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5694" y="2534018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~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9244" y="4971814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  <a:sym typeface="Wingdings"/>
              </a:rPr>
              <a:t>~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01731" y="601569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~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844" y="5961241"/>
            <a:ext cx="220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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9022" y="5961240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/>
              </a:rPr>
              <a:t>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839" y="6043926"/>
            <a:ext cx="2001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performing features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451157" y="6068962"/>
            <a:ext cx="2120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Worst performing features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064881" y="6068961"/>
            <a:ext cx="2232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Neutral performing features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0021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Arrow 15"/>
          <p:cNvSpPr/>
          <p:nvPr/>
        </p:nvSpPr>
        <p:spPr>
          <a:xfrm>
            <a:off x="2293141" y="1805372"/>
            <a:ext cx="5136359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Approach: Step-wise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" r="51757" b="57386"/>
          <a:stretch/>
        </p:blipFill>
        <p:spPr>
          <a:xfrm>
            <a:off x="269356" y="1961117"/>
            <a:ext cx="2539835" cy="2477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7" t="1395" r="1179" b="57090"/>
          <a:stretch/>
        </p:blipFill>
        <p:spPr>
          <a:xfrm>
            <a:off x="3377956" y="1978764"/>
            <a:ext cx="2471007" cy="24601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52199" r="50667" b="6845"/>
          <a:stretch/>
        </p:blipFill>
        <p:spPr>
          <a:xfrm>
            <a:off x="6417728" y="1961117"/>
            <a:ext cx="2556621" cy="24601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610456" y="4438886"/>
            <a:ext cx="4299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Input </a:t>
            </a:r>
            <a:r>
              <a:rPr lang="en-US" sz="2000" smtClean="0">
                <a:solidFill>
                  <a:srgbClr val="7030A0"/>
                </a:solidFill>
              </a:rPr>
              <a:t>Latent Print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8206" y="4438886"/>
            <a:ext cx="2030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7030A0"/>
                </a:solidFill>
              </a:rPr>
              <a:t>Classified Patches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0785" y="4399237"/>
            <a:ext cx="2030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Largest </a:t>
            </a:r>
            <a:r>
              <a:rPr lang="en-US" sz="2000" smtClean="0">
                <a:solidFill>
                  <a:srgbClr val="7030A0"/>
                </a:solidFill>
              </a:rPr>
              <a:t>Connected Component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1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Segmentation Accuracy (SA)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sz="500" dirty="0"/>
          </a:p>
          <a:p>
            <a:pPr marL="0" indent="0">
              <a:buNone/>
            </a:pPr>
            <a:r>
              <a:rPr lang="en-US" sz="500" dirty="0" smtClean="0"/>
              <a:t>                         	</a:t>
            </a:r>
          </a:p>
          <a:p>
            <a:r>
              <a:rPr lang="en-US" dirty="0" smtClean="0"/>
              <a:t>Foreground segmentation accuracy (FSA)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500" dirty="0" smtClean="0"/>
          </a:p>
          <a:p>
            <a:r>
              <a:rPr lang="en-US" dirty="0" smtClean="0"/>
              <a:t>Background segmentation accuracy (BSA)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Matching Accuracy</a:t>
            </a:r>
          </a:p>
          <a:p>
            <a:pPr lvl="1"/>
            <a:r>
              <a:rPr lang="en-US" dirty="0" smtClean="0"/>
              <a:t>Rank-50 identification 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43201" y="1689886"/>
            <a:ext cx="376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correctly classified patches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3199" y="2050766"/>
            <a:ext cx="3655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/>
              <a:t>Total number of patches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52973" y="1874552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SA =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809188" y="2050766"/>
            <a:ext cx="3589908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43201" y="2883000"/>
            <a:ext cx="4873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correctly classified </a:t>
            </a:r>
            <a:r>
              <a:rPr lang="en-US" dirty="0" smtClean="0"/>
              <a:t>foreground patches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743199" y="3243880"/>
            <a:ext cx="4789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Total number </a:t>
            </a:r>
            <a:r>
              <a:rPr lang="en-US" smtClean="0"/>
              <a:t>of foreground patches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01677" y="3076117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FSA =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09188" y="3243880"/>
            <a:ext cx="4723727" cy="845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43201" y="4170689"/>
            <a:ext cx="4927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correctly classified </a:t>
            </a:r>
            <a:r>
              <a:rPr lang="en-US" dirty="0" smtClean="0"/>
              <a:t>background patches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43199" y="4531569"/>
            <a:ext cx="4789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Total number of background patches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060935" y="4363977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BSA =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809188" y="4531569"/>
            <a:ext cx="4723727" cy="845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8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050765"/>
                  </p:ext>
                </p:extLst>
              </p:nvPr>
            </p:nvGraphicFramePr>
            <p:xfrm>
              <a:off x="602672" y="1480854"/>
              <a:ext cx="8012779" cy="4206240"/>
            </p:xfrm>
            <a:graphic>
              <a:graphicData uri="http://schemas.openxmlformats.org/drawingml/2006/table">
                <a:tbl>
                  <a:tblPr firstRow="1" bandRow="1">
                    <a:tableStyleId>{2A488322-F2BA-4B5B-9748-0D474271808F}</a:tableStyleId>
                  </a:tblPr>
                  <a:tblGrid>
                    <a:gridCol w="942926"/>
                    <a:gridCol w="866898"/>
                    <a:gridCol w="1240591"/>
                    <a:gridCol w="1240591"/>
                    <a:gridCol w="1240591"/>
                    <a:gridCol w="1240591"/>
                    <a:gridCol w="1240591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Dataset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Metric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All features + SVM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All features + NN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All features + RDF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Saliency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features + RDF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Optimal features + RDF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227216">
                    <a:tc rowSpan="3">
                      <a:txBody>
                        <a:bodyPr/>
                        <a:lstStyle/>
                        <a:p>
                          <a:r>
                            <a:rPr lang="en-US" dirty="0" smtClean="0"/>
                            <a:t>NIST </a:t>
                          </a:r>
                        </a:p>
                        <a:p>
                          <a:r>
                            <a:rPr lang="en-US" dirty="0" smtClean="0"/>
                            <a:t>SD -4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91.84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95.10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96.11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b="0" dirty="0" smtClean="0"/>
                            <a:t>0.3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78.25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91.90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</a:tr>
                  <a:tr h="26521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92.54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98.94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95.76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b="0" dirty="0" smtClean="0"/>
                            <a:t>0.2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79.90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92.49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</a:tr>
                  <a:tr h="27946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91.37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92.15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96.35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b="0" dirty="0" smtClean="0"/>
                            <a:t>0.2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77.14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91.50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</a:tr>
                  <a:tr h="213360">
                    <a:tc rowSpan="3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NIST</a:t>
                          </a:r>
                          <a:r>
                            <a:rPr lang="en-US" baseline="0" dirty="0" smtClean="0"/>
                            <a:t> SD-27</a:t>
                          </a:r>
                          <a:endParaRPr lang="en-US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66.24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76.64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73.76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b="0" dirty="0" smtClean="0"/>
                            <a:t>0.2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61.00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66.35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78.45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77.68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83.41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b="0" dirty="0" smtClean="0"/>
                            <a:t>0.1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73.04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85.11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63.18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76.39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71.34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b="0" dirty="0" smtClean="0"/>
                            <a:t>0.2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57.98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61.63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</a:tr>
                  <a:tr h="213360">
                    <a:tc rowSpan="3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IIITD Latent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89.33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93.47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93.57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b="0" dirty="0" smtClean="0"/>
                            <a:t>0.2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60.34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93.47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91.59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93.01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93.23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b="0" dirty="0" smtClean="0"/>
                            <a:t>0.2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56.26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93.01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</a:tr>
                  <a:tr h="2133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87.41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93.84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93.84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b="0" dirty="0" smtClean="0"/>
                            <a:t>0.3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63.73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93.84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 smtClean="0"/>
                            <a:t>0.3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6AFCE">
                            <a:alpha val="3500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050765"/>
                  </p:ext>
                </p:extLst>
              </p:nvPr>
            </p:nvGraphicFramePr>
            <p:xfrm>
              <a:off x="602672" y="1480854"/>
              <a:ext cx="8012779" cy="4206240"/>
            </p:xfrm>
            <a:graphic>
              <a:graphicData uri="http://schemas.openxmlformats.org/drawingml/2006/table">
                <a:tbl>
                  <a:tblPr firstRow="1" bandRow="1">
                    <a:tableStyleId>{2A488322-F2BA-4B5B-9748-0D474271808F}</a:tableStyleId>
                  </a:tblPr>
                  <a:tblGrid>
                    <a:gridCol w="942926"/>
                    <a:gridCol w="866898"/>
                    <a:gridCol w="1240591"/>
                    <a:gridCol w="1240591"/>
                    <a:gridCol w="1240591"/>
                    <a:gridCol w="1240591"/>
                    <a:gridCol w="1240591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Dataset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Metric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All features + SVM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All features + NN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All features + RDF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Saliency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features + RDF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Optimal features + RDF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365760">
                    <a:tc rowSpan="3">
                      <a:txBody>
                        <a:bodyPr/>
                        <a:lstStyle/>
                        <a:p>
                          <a:r>
                            <a:rPr lang="en-US" dirty="0" smtClean="0"/>
                            <a:t>NIST </a:t>
                          </a:r>
                        </a:p>
                        <a:p>
                          <a:r>
                            <a:rPr lang="en-US" dirty="0" smtClean="0"/>
                            <a:t>SD -4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8" t="-258333" r="-400980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6078" t="-258333" r="-300980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7783" t="-258333" r="-202463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45588" t="-258333" r="-101471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5588" t="-258333" r="-1471" b="-828333"/>
                          </a:stretch>
                        </a:blipFill>
                      </a:tcPr>
                    </a:tc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8" t="-358333" r="-400980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6078" t="-358333" r="-300980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7783" t="-358333" r="-202463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45588" t="-358333" r="-101471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5588" t="-358333" r="-1471" b="-728333"/>
                          </a:stretch>
                        </a:blipFill>
                      </a:tcPr>
                    </a:tc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8" t="-458333" r="-400980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6078" t="-458333" r="-300980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7783" t="-458333" r="-202463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45588" t="-458333" r="-101471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5588" t="-458333" r="-1471" b="-628333"/>
                          </a:stretch>
                        </a:blipFill>
                      </a:tcPr>
                    </a:tc>
                  </a:tr>
                  <a:tr h="365760">
                    <a:tc rowSpan="3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NIST</a:t>
                          </a:r>
                          <a:r>
                            <a:rPr lang="en-US" baseline="0" dirty="0" smtClean="0"/>
                            <a:t> SD-27</a:t>
                          </a:r>
                          <a:endParaRPr lang="en-US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8" t="-549180" r="-400980" b="-5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6078" t="-549180" r="-300980" b="-5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7783" t="-549180" r="-202463" b="-5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45588" t="-549180" r="-101471" b="-5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5588" t="-549180" r="-1471" b="-518033"/>
                          </a:stretch>
                        </a:blipFill>
                      </a:tcPr>
                    </a:tc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8" t="-660000" r="-40098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6078" t="-660000" r="-30098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7783" t="-660000" r="-20246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45588" t="-660000" r="-101471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5588" t="-660000" r="-1471" b="-426667"/>
                          </a:stretch>
                        </a:blipFill>
                      </a:tcPr>
                    </a:tc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8" t="-760000" r="-40098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6078" t="-760000" r="-30098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7783" t="-760000" r="-20246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45588" t="-760000" r="-101471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5588" t="-760000" r="-1471" b="-326667"/>
                          </a:stretch>
                        </a:blipFill>
                      </a:tcPr>
                    </a:tc>
                  </a:tr>
                  <a:tr h="365760">
                    <a:tc rowSpan="3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IIITD Latent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8" t="-860000" r="-40098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6078" t="-860000" r="-30098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7783" t="-860000" r="-202463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45588" t="-860000" r="-101471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5588" t="-860000" r="-1471" b="-226667"/>
                          </a:stretch>
                        </a:blipFill>
                      </a:tcPr>
                    </a:tc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8" t="-960000" r="-40098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6078" t="-960000" r="-30098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7783" t="-960000" r="-20246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45588" t="-960000" r="-101471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5588" t="-960000" r="-1471" b="-126667"/>
                          </a:stretch>
                        </a:blipFill>
                      </a:tcPr>
                    </a:tc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BSA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6078" t="-1060000" r="-40098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46078" t="-1060000" r="-30098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47783" t="-1060000" r="-20246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45588" t="-1060000" r="-101471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45588" t="-1060000" r="-1471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8443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25" y="1638299"/>
            <a:ext cx="5631911" cy="4606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7876" y="1115079"/>
            <a:ext cx="5105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NIST SD-27:  Latent Fingerprints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7876" y="1115079"/>
            <a:ext cx="5105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IIITD Dataset:  Latent Fingerprints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78" y="1638299"/>
            <a:ext cx="4686301" cy="39413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0185" y="5453531"/>
            <a:ext cx="85153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Sankaran et al</a:t>
            </a:r>
            <a:r>
              <a:rPr lang="en-US" dirty="0">
                <a:solidFill>
                  <a:srgbClr val="7030A0"/>
                </a:solidFill>
              </a:rPr>
              <a:t>., “Adaptive latent fingerprint segmentation using feature selection and random decision forest classification”, Information Fusion, Elsevier, vol. 34, pp. 1-15, </a:t>
            </a:r>
            <a:r>
              <a:rPr lang="en-US" dirty="0" smtClean="0">
                <a:solidFill>
                  <a:srgbClr val="7030A0"/>
                </a:solidFill>
              </a:rPr>
              <a:t>2017. </a:t>
            </a:r>
            <a:r>
              <a:rPr lang="en-US" b="1" dirty="0" smtClean="0">
                <a:solidFill>
                  <a:srgbClr val="7030A0"/>
                </a:solidFill>
              </a:rPr>
              <a:t>Impact </a:t>
            </a:r>
            <a:r>
              <a:rPr lang="en-US" b="1" dirty="0">
                <a:solidFill>
                  <a:srgbClr val="7030A0"/>
                </a:solidFill>
              </a:rPr>
              <a:t>Factor: </a:t>
            </a:r>
            <a:r>
              <a:rPr lang="en-US" b="1" dirty="0" smtClean="0">
                <a:solidFill>
                  <a:srgbClr val="7030A0"/>
                </a:solidFill>
              </a:rPr>
              <a:t>5.667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7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Automated Fingerprint Matching System: Latent Fingerprints </a:t>
            </a:r>
            <a:endParaRPr lang="en-US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934894" y="1809750"/>
            <a:ext cx="7838677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form 31"/>
          <p:cNvSpPr/>
          <p:nvPr/>
        </p:nvSpPr>
        <p:spPr>
          <a:xfrm>
            <a:off x="282395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66884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51373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35861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6" name="Freeform 35"/>
          <p:cNvSpPr/>
          <p:nvPr/>
        </p:nvSpPr>
        <p:spPr>
          <a:xfrm>
            <a:off x="5820350" y="262580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7" name="Freeform 36"/>
          <p:cNvSpPr/>
          <p:nvPr/>
        </p:nvSpPr>
        <p:spPr>
          <a:xfrm>
            <a:off x="7204839" y="2625801"/>
            <a:ext cx="1294073" cy="1088068"/>
          </a:xfrm>
          <a:custGeom>
            <a:avLst/>
            <a:gdLst>
              <a:gd name="connsiteX0" fmla="*/ 0 w 1294073"/>
              <a:gd name="connsiteY0" fmla="*/ 181348 h 1088068"/>
              <a:gd name="connsiteX1" fmla="*/ 181348 w 1294073"/>
              <a:gd name="connsiteY1" fmla="*/ 0 h 1088068"/>
              <a:gd name="connsiteX2" fmla="*/ 1112725 w 1294073"/>
              <a:gd name="connsiteY2" fmla="*/ 0 h 1088068"/>
              <a:gd name="connsiteX3" fmla="*/ 1294073 w 1294073"/>
              <a:gd name="connsiteY3" fmla="*/ 181348 h 1088068"/>
              <a:gd name="connsiteX4" fmla="*/ 1294073 w 1294073"/>
              <a:gd name="connsiteY4" fmla="*/ 906720 h 1088068"/>
              <a:gd name="connsiteX5" fmla="*/ 1112725 w 1294073"/>
              <a:gd name="connsiteY5" fmla="*/ 1088068 h 1088068"/>
              <a:gd name="connsiteX6" fmla="*/ 181348 w 1294073"/>
              <a:gd name="connsiteY6" fmla="*/ 1088068 h 1088068"/>
              <a:gd name="connsiteX7" fmla="*/ 0 w 1294073"/>
              <a:gd name="connsiteY7" fmla="*/ 906720 h 1088068"/>
              <a:gd name="connsiteX8" fmla="*/ 0 w 1294073"/>
              <a:gd name="connsiteY8" fmla="*/ 181348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4073" h="1088068">
                <a:moveTo>
                  <a:pt x="0" y="181348"/>
                </a:moveTo>
                <a:cubicBezTo>
                  <a:pt x="0" y="81192"/>
                  <a:pt x="81192" y="0"/>
                  <a:pt x="181348" y="0"/>
                </a:cubicBezTo>
                <a:lnTo>
                  <a:pt x="1112725" y="0"/>
                </a:lnTo>
                <a:cubicBezTo>
                  <a:pt x="1212881" y="0"/>
                  <a:pt x="1294073" y="81192"/>
                  <a:pt x="1294073" y="181348"/>
                </a:cubicBezTo>
                <a:lnTo>
                  <a:pt x="1294073" y="906720"/>
                </a:lnTo>
                <a:cubicBezTo>
                  <a:pt x="1294073" y="1006876"/>
                  <a:pt x="1212881" y="1088068"/>
                  <a:pt x="1112725" y="1088068"/>
                </a:cubicBezTo>
                <a:lnTo>
                  <a:pt x="181348" y="1088068"/>
                </a:lnTo>
                <a:cubicBezTo>
                  <a:pt x="81192" y="1088068"/>
                  <a:pt x="0" y="1006876"/>
                  <a:pt x="0" y="906720"/>
                </a:cubicBezTo>
                <a:lnTo>
                  <a:pt x="0" y="181348"/>
                </a:ln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745" tIns="140745" rIns="140745" bIns="14074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smtClean="0"/>
              <a:t>Match Decision</a:t>
            </a: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82326" y="2834794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46731" y="2985167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38347" y="2846668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80474" y="2846668"/>
            <a:ext cx="13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854232" y="3919439"/>
            <a:ext cx="447676" cy="392710"/>
          </a:xfrm>
          <a:prstGeom prst="ellipse">
            <a:avLst/>
          </a:prstGeom>
          <a:solidFill>
            <a:srgbClr val="00206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Minutiae Extraction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b="8337"/>
          <a:stretch>
            <a:fillRect/>
          </a:stretch>
        </p:blipFill>
        <p:spPr bwMode="auto">
          <a:xfrm>
            <a:off x="309789" y="1334408"/>
            <a:ext cx="8345714" cy="383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28487" y="5200653"/>
            <a:ext cx="316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VeriFinger</a:t>
            </a:r>
            <a:r>
              <a:rPr lang="en-US" b="1" dirty="0" smtClean="0"/>
              <a:t> 6.0 SDK</a:t>
            </a:r>
          </a:p>
          <a:p>
            <a:pPr algn="ctr"/>
            <a:r>
              <a:rPr lang="en-US" dirty="0" smtClean="0"/>
              <a:t>State-of-art Commercial system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2155" y="516981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NBIS</a:t>
            </a:r>
          </a:p>
          <a:p>
            <a:pPr algn="ctr"/>
            <a:r>
              <a:rPr lang="en-US" dirty="0" smtClean="0"/>
              <a:t>Open source package from NIST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Minutiae and </a:t>
            </a:r>
            <a:r>
              <a:rPr lang="en-US" dirty="0" smtClean="0"/>
              <a:t>Non-minutiae Patch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198" y="1223282"/>
            <a:ext cx="3501906" cy="480740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65199" t="27211" r="24120" b="65008"/>
          <a:stretch/>
        </p:blipFill>
        <p:spPr bwMode="auto">
          <a:xfrm>
            <a:off x="5158056" y="3485410"/>
            <a:ext cx="1276598" cy="1276595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53730" t="11278" r="34062" b="80200"/>
          <a:stretch/>
        </p:blipFill>
        <p:spPr bwMode="auto">
          <a:xfrm>
            <a:off x="5158056" y="1632856"/>
            <a:ext cx="1267691" cy="127991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013332" y="2476006"/>
            <a:ext cx="362197" cy="397823"/>
          </a:xfrm>
          <a:prstGeom prst="rect">
            <a:avLst/>
          </a:prstGeom>
          <a:solidFill>
            <a:srgbClr val="00B050">
              <a:alpha val="20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15509" y="1829251"/>
            <a:ext cx="391885" cy="403309"/>
          </a:xfrm>
          <a:prstGeom prst="rect">
            <a:avLst/>
          </a:prstGeom>
          <a:solidFill>
            <a:srgbClr val="FF0000">
              <a:alpha val="2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13332" y="1632856"/>
            <a:ext cx="2144724" cy="190006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7394" y="2232560"/>
            <a:ext cx="2150662" cy="68021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75529" y="2476006"/>
            <a:ext cx="1782527" cy="1009404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75529" y="2873829"/>
            <a:ext cx="1782527" cy="1888176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34654" y="2030905"/>
            <a:ext cx="2061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Non-minutiae patch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5973" y="3939041"/>
            <a:ext cx="16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</a:t>
            </a:r>
            <a:r>
              <a:rPr lang="en-US" dirty="0" smtClean="0">
                <a:solidFill>
                  <a:srgbClr val="00B050"/>
                </a:solidFill>
              </a:rPr>
              <a:t>inutiae patch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0897" y="5199688"/>
            <a:ext cx="3647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Describe the local patches ?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0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smtClean="0"/>
              <a:t>Sparse </a:t>
            </a:r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96569" y="2052286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96569" y="2437001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569" y="2821716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96569" y="3591146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96569" y="4524262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96569" y="3206431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4192" y="1957105"/>
            <a:ext cx="469557" cy="2973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46547" y="1661292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46547" y="2046007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46547" y="2430722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46547" y="4984742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64170" y="1561259"/>
            <a:ext cx="469557" cy="384649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183749" y="1984567"/>
            <a:ext cx="819797" cy="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181668" y="4875789"/>
            <a:ext cx="821878" cy="57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833727" y="1609781"/>
            <a:ext cx="959702" cy="3714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837157" y="4843077"/>
            <a:ext cx="963175" cy="514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06568" y="125663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</a:t>
            </a:r>
          </a:p>
          <a:p>
            <a:pPr algn="ctr"/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6065" y="3812274"/>
            <a:ext cx="232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</a:t>
            </a:r>
          </a:p>
          <a:p>
            <a:r>
              <a:rPr lang="en-US" sz="1400" b="1" dirty="0"/>
              <a:t>.</a:t>
            </a:r>
            <a:endParaRPr lang="en-US" sz="1400" b="1" dirty="0" smtClean="0"/>
          </a:p>
          <a:p>
            <a:r>
              <a:rPr lang="en-US" sz="1400" b="1" dirty="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76288" y="4243966"/>
            <a:ext cx="232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</a:t>
            </a:r>
          </a:p>
          <a:p>
            <a:r>
              <a:rPr lang="en-US" sz="1400" b="1" dirty="0"/>
              <a:t>.</a:t>
            </a:r>
            <a:endParaRPr lang="en-US" sz="1400" b="1" dirty="0" smtClean="0"/>
          </a:p>
          <a:p>
            <a:r>
              <a:rPr lang="en-US" sz="1400" b="1" dirty="0"/>
              <a:t>.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357907" y="2178418"/>
            <a:ext cx="3634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357907" y="4691033"/>
            <a:ext cx="3634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75806" y="2013858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75806" y="2398573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75806" y="2783288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875806" y="3552718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75806" y="4485834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875806" y="3168003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93429" y="1918677"/>
            <a:ext cx="469557" cy="2973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905302" y="3773846"/>
            <a:ext cx="232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</a:t>
            </a:r>
          </a:p>
          <a:p>
            <a:r>
              <a:rPr lang="en-US" sz="1400" b="1" dirty="0"/>
              <a:t>.</a:t>
            </a:r>
            <a:endParaRPr lang="en-US" sz="1400" b="1" dirty="0" smtClean="0"/>
          </a:p>
          <a:p>
            <a:r>
              <a:rPr lang="en-US" sz="1400" b="1" dirty="0"/>
              <a:t>.</a:t>
            </a:r>
          </a:p>
        </p:txBody>
      </p:sp>
      <p:sp>
        <p:nvSpPr>
          <p:cNvPr id="35" name="Oval 34"/>
          <p:cNvSpPr/>
          <p:nvPr/>
        </p:nvSpPr>
        <p:spPr>
          <a:xfrm>
            <a:off x="4458863" y="2821716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458863" y="3206431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458863" y="3591146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46547" y="3981289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504699" y="5482412"/>
            <a:ext cx="212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Sparse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representation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089353" y="2052286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089353" y="2437001"/>
            <a:ext cx="304804" cy="3199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89353" y="2821716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089353" y="3591146"/>
            <a:ext cx="304804" cy="3199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89353" y="4524262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089353" y="3206431"/>
            <a:ext cx="304804" cy="3199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006976" y="1957105"/>
            <a:ext cx="469557" cy="2973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18849" y="3812274"/>
            <a:ext cx="232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</a:t>
            </a:r>
          </a:p>
          <a:p>
            <a:r>
              <a:rPr lang="en-US" sz="1400" b="1" dirty="0"/>
              <a:t>.</a:t>
            </a:r>
            <a:endParaRPr lang="en-US" sz="1400" b="1" dirty="0" smtClean="0"/>
          </a:p>
          <a:p>
            <a:r>
              <a:rPr lang="en-US" sz="1400" b="1" dirty="0"/>
              <a:t>.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473103" y="1609782"/>
            <a:ext cx="887637" cy="4040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473103" y="4888320"/>
            <a:ext cx="887637" cy="469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889190" y="1251532"/>
            <a:ext cx="69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Noisy</a:t>
            </a:r>
          </a:p>
          <a:p>
            <a:pPr algn="ctr"/>
            <a:r>
              <a:rPr lang="en-US" dirty="0"/>
              <a:t>i</a:t>
            </a:r>
            <a:r>
              <a:rPr lang="en-US" dirty="0" smtClean="0"/>
              <a:t>nput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180610" y="2680035"/>
            <a:ext cx="2124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Calculate error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w.r.t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original input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 cstate="print"/>
          <a:srcRect l="3407" t="26325" r="73167" b="32765"/>
          <a:stretch>
            <a:fillRect/>
          </a:stretch>
        </p:blipFill>
        <p:spPr bwMode="auto">
          <a:xfrm>
            <a:off x="1511302" y="5184369"/>
            <a:ext cx="914400" cy="8977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 l="63463" t="26136" r="13217" b="32576"/>
          <a:stretch>
            <a:fillRect/>
          </a:stretch>
        </p:blipFill>
        <p:spPr bwMode="auto">
          <a:xfrm>
            <a:off x="2726306" y="5167745"/>
            <a:ext cx="918596" cy="91440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 cstate="print"/>
          <a:srcRect l="3407" t="26325" r="73167" b="32765"/>
          <a:stretch>
            <a:fillRect/>
          </a:stretch>
        </p:blipFill>
        <p:spPr bwMode="auto">
          <a:xfrm>
            <a:off x="5681520" y="5170514"/>
            <a:ext cx="914400" cy="8977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27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ight Arrow 56"/>
          <p:cNvSpPr/>
          <p:nvPr/>
        </p:nvSpPr>
        <p:spPr>
          <a:xfrm>
            <a:off x="935196" y="1006746"/>
            <a:ext cx="3519726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98971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83460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67949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98902" y="2031792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61734" y="2170291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87" y="3947784"/>
            <a:ext cx="1902527" cy="2576031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985660" cy="671286"/>
          </a:xfrm>
        </p:spPr>
        <p:txBody>
          <a:bodyPr>
            <a:normAutofit fontScale="90000"/>
          </a:bodyPr>
          <a:lstStyle/>
          <a:p>
            <a:r>
              <a:rPr lang="en-US"/>
              <a:t>Automated Fingerprint Matching System 101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" t="6417"/>
          <a:stretch/>
        </p:blipFill>
        <p:spPr>
          <a:xfrm>
            <a:off x="5961077" y="3947783"/>
            <a:ext cx="1888073" cy="257603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459413" y="3993725"/>
            <a:ext cx="2512698" cy="2362628"/>
            <a:chOff x="3193850" y="474442"/>
            <a:chExt cx="2902149" cy="2902148"/>
          </a:xfrm>
          <a:solidFill>
            <a:schemeClr val="accent6"/>
          </a:solidFill>
        </p:grpSpPr>
        <p:sp>
          <p:nvSpPr>
            <p:cNvPr id="28" name="Up Arrow 27"/>
            <p:cNvSpPr/>
            <p:nvPr/>
          </p:nvSpPr>
          <p:spPr>
            <a:xfrm rot="5400000">
              <a:off x="3193851" y="474442"/>
              <a:ext cx="2902148" cy="2902148"/>
            </a:xfrm>
            <a:prstGeom prst="upArrow">
              <a:avLst>
                <a:gd name="adj1" fmla="val 50000"/>
                <a:gd name="adj2" fmla="val 35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Up Arrow 4"/>
            <p:cNvSpPr/>
            <p:nvPr/>
          </p:nvSpPr>
          <p:spPr>
            <a:xfrm>
              <a:off x="3193850" y="1199979"/>
              <a:ext cx="2697769" cy="145107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184912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 smtClean="0"/>
                <a:t>1. Segment</a:t>
              </a:r>
            </a:p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kern="1200" dirty="0" smtClean="0"/>
                <a:t>2. Remove Noise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smtClean="0"/>
              <a:t>Sparse </a:t>
            </a:r>
            <a:r>
              <a:rPr lang="en-US" dirty="0" err="1" smtClean="0"/>
              <a:t>Autoencoder</a:t>
            </a:r>
            <a:r>
              <a:rPr lang="en-US" dirty="0" smtClean="0"/>
              <a:t>: Drawback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96569" y="2052286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96569" y="2437001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96569" y="2821716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96569" y="3591146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96569" y="4524262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96569" y="3206431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4192" y="1957105"/>
            <a:ext cx="469557" cy="2973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46547" y="1661292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46547" y="2046007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46547" y="2430722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46547" y="4984742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64170" y="1561259"/>
            <a:ext cx="469557" cy="384649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183749" y="1984567"/>
            <a:ext cx="819797" cy="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181668" y="4875789"/>
            <a:ext cx="821878" cy="57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833727" y="1609781"/>
            <a:ext cx="959702" cy="3714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837157" y="4843077"/>
            <a:ext cx="963175" cy="514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06568" y="1256638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</a:t>
            </a:r>
          </a:p>
          <a:p>
            <a:pPr algn="ctr"/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6065" y="3812274"/>
            <a:ext cx="232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</a:t>
            </a:r>
          </a:p>
          <a:p>
            <a:r>
              <a:rPr lang="en-US" sz="1400" b="1" dirty="0"/>
              <a:t>.</a:t>
            </a:r>
            <a:endParaRPr lang="en-US" sz="1400" b="1" dirty="0" smtClean="0"/>
          </a:p>
          <a:p>
            <a:r>
              <a:rPr lang="en-US" sz="1400" b="1" dirty="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76288" y="4243966"/>
            <a:ext cx="232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</a:t>
            </a:r>
          </a:p>
          <a:p>
            <a:r>
              <a:rPr lang="en-US" sz="1400" b="1" dirty="0"/>
              <a:t>.</a:t>
            </a:r>
            <a:endParaRPr lang="en-US" sz="1400" b="1" dirty="0" smtClean="0"/>
          </a:p>
          <a:p>
            <a:r>
              <a:rPr lang="en-US" sz="1400" b="1" dirty="0"/>
              <a:t>.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357907" y="2178418"/>
            <a:ext cx="3634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357907" y="4691033"/>
            <a:ext cx="3634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75806" y="2013858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75806" y="2398573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75806" y="2783288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875806" y="3552718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75806" y="4485834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875806" y="3168003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93429" y="1918677"/>
            <a:ext cx="469557" cy="2973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905302" y="3773846"/>
            <a:ext cx="232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</a:t>
            </a:r>
          </a:p>
          <a:p>
            <a:r>
              <a:rPr lang="en-US" sz="1400" b="1" dirty="0"/>
              <a:t>.</a:t>
            </a:r>
            <a:endParaRPr lang="en-US" sz="1400" b="1" dirty="0" smtClean="0"/>
          </a:p>
          <a:p>
            <a:r>
              <a:rPr lang="en-US" sz="1400" b="1" dirty="0"/>
              <a:t>.</a:t>
            </a:r>
          </a:p>
        </p:txBody>
      </p:sp>
      <p:sp>
        <p:nvSpPr>
          <p:cNvPr id="35" name="Oval 34"/>
          <p:cNvSpPr/>
          <p:nvPr/>
        </p:nvSpPr>
        <p:spPr>
          <a:xfrm>
            <a:off x="4458863" y="2821716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458863" y="3206431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458863" y="3591146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446547" y="3981289"/>
            <a:ext cx="304804" cy="3199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504699" y="5482412"/>
            <a:ext cx="212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Sparse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representation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089353" y="2052286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089353" y="2437001"/>
            <a:ext cx="304804" cy="3199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89353" y="2821716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089353" y="3591146"/>
            <a:ext cx="304804" cy="3199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89353" y="4524262"/>
            <a:ext cx="304804" cy="319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089353" y="3206431"/>
            <a:ext cx="304804" cy="3199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006976" y="1957105"/>
            <a:ext cx="469557" cy="2973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118849" y="3812274"/>
            <a:ext cx="232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</a:t>
            </a:r>
          </a:p>
          <a:p>
            <a:r>
              <a:rPr lang="en-US" sz="1400" b="1" dirty="0"/>
              <a:t>.</a:t>
            </a:r>
            <a:endParaRPr lang="en-US" sz="1400" b="1" dirty="0" smtClean="0"/>
          </a:p>
          <a:p>
            <a:r>
              <a:rPr lang="en-US" sz="1400" b="1" dirty="0"/>
              <a:t>.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473103" y="1609782"/>
            <a:ext cx="887637" cy="4040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473103" y="4888320"/>
            <a:ext cx="887637" cy="4695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889190" y="1251532"/>
            <a:ext cx="69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Noisy</a:t>
            </a:r>
          </a:p>
          <a:p>
            <a:pPr algn="ctr"/>
            <a:r>
              <a:rPr lang="en-US" dirty="0"/>
              <a:t>i</a:t>
            </a:r>
            <a:r>
              <a:rPr lang="en-US" dirty="0" smtClean="0"/>
              <a:t>nput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180610" y="2590714"/>
            <a:ext cx="2124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Extracted features are good for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Reconstruction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nd not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Classification !!!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 cstate="print"/>
          <a:srcRect l="3407" t="26325" r="73167" b="32765"/>
          <a:stretch>
            <a:fillRect/>
          </a:stretch>
        </p:blipFill>
        <p:spPr bwMode="auto">
          <a:xfrm>
            <a:off x="1511302" y="5184369"/>
            <a:ext cx="914400" cy="8977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 l="63463" t="26136" r="13217" b="32576"/>
          <a:stretch>
            <a:fillRect/>
          </a:stretch>
        </p:blipFill>
        <p:spPr bwMode="auto">
          <a:xfrm>
            <a:off x="2726306" y="5167745"/>
            <a:ext cx="918596" cy="91440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 cstate="print"/>
          <a:srcRect l="3407" t="26325" r="73167" b="32765"/>
          <a:stretch>
            <a:fillRect/>
          </a:stretch>
        </p:blipFill>
        <p:spPr bwMode="auto">
          <a:xfrm>
            <a:off x="5681520" y="5170514"/>
            <a:ext cx="914400" cy="8977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98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 Using </a:t>
            </a:r>
            <a:r>
              <a:rPr lang="en-US" dirty="0" smtClean="0"/>
              <a:t>Supervised ℓ-2,1 </a:t>
            </a:r>
            <a:r>
              <a:rPr lang="en-US" dirty="0" smtClean="0"/>
              <a:t>norm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078567"/>
            <a:ext cx="7067550" cy="728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92" y="4279742"/>
            <a:ext cx="7250229" cy="1019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460" y="1121102"/>
            <a:ext cx="4236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rgbClr val="7030A0"/>
                </a:solidFill>
              </a:rPr>
              <a:t>Autoencoder</a:t>
            </a:r>
            <a:r>
              <a:rPr lang="en-US" sz="2200" dirty="0" smtClean="0">
                <a:solidFill>
                  <a:srgbClr val="7030A0"/>
                </a:solidFill>
              </a:rPr>
              <a:t>: Loss function</a:t>
            </a:r>
            <a:endParaRPr lang="en-US" sz="2200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3754589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7030A0"/>
                </a:solidFill>
              </a:rPr>
              <a:t>Group Sparse </a:t>
            </a:r>
            <a:r>
              <a:rPr lang="en-US" sz="2200" dirty="0" err="1" smtClean="0">
                <a:solidFill>
                  <a:srgbClr val="7030A0"/>
                </a:solidFill>
              </a:rPr>
              <a:t>Autoencoder</a:t>
            </a:r>
            <a:r>
              <a:rPr lang="en-US" sz="2200" dirty="0" smtClean="0">
                <a:solidFill>
                  <a:srgbClr val="7030A0"/>
                </a:solidFill>
              </a:rPr>
              <a:t>: Loss function with </a:t>
            </a:r>
            <a:r>
              <a:rPr lang="en-US" sz="2200" dirty="0" smtClean="0">
                <a:solidFill>
                  <a:srgbClr val="7030A0"/>
                </a:solidFill>
              </a:rPr>
              <a:t>supervised </a:t>
            </a:r>
            <a:r>
              <a:rPr lang="en-US" sz="2400" dirty="0" smtClean="0">
                <a:solidFill>
                  <a:srgbClr val="7030A0"/>
                </a:solidFill>
              </a:rPr>
              <a:t>ℓ</a:t>
            </a:r>
            <a:r>
              <a:rPr lang="en-US" sz="2200" dirty="0" smtClean="0">
                <a:solidFill>
                  <a:srgbClr val="7030A0"/>
                </a:solidFill>
              </a:rPr>
              <a:t>-2,1 </a:t>
            </a:r>
            <a:r>
              <a:rPr lang="en-US" sz="2200" dirty="0" smtClean="0">
                <a:solidFill>
                  <a:srgbClr val="7030A0"/>
                </a:solidFill>
              </a:rPr>
              <a:t>norm</a:t>
            </a:r>
            <a:endParaRPr lang="en-US" sz="2200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2740" y="1238694"/>
            <a:ext cx="77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Input</a:t>
            </a:r>
          </a:p>
          <a:p>
            <a:pPr algn="ctr"/>
            <a:r>
              <a:rPr lang="en-US" dirty="0" smtClean="0">
                <a:solidFill>
                  <a:srgbClr val="00B050"/>
                </a:solidFill>
              </a:rPr>
              <a:t>image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75404" y="1241799"/>
            <a:ext cx="16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Reconstructed image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/>
          <p:cNvCxnSpPr>
            <a:endCxn id="13" idx="2"/>
          </p:cNvCxnSpPr>
          <p:nvPr/>
        </p:nvCxnSpPr>
        <p:spPr>
          <a:xfrm flipV="1">
            <a:off x="4431926" y="1885025"/>
            <a:ext cx="0" cy="30315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5400000">
            <a:off x="5639631" y="1427013"/>
            <a:ext cx="155450" cy="1366887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8" idx="1"/>
            <a:endCxn id="14" idx="2"/>
          </p:cNvCxnSpPr>
          <p:nvPr/>
        </p:nvCxnSpPr>
        <p:spPr>
          <a:xfrm flipH="1" flipV="1">
            <a:off x="5711712" y="1888130"/>
            <a:ext cx="5644" cy="14460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23208" y="2248675"/>
            <a:ext cx="2177592" cy="439470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65942" y="2220991"/>
            <a:ext cx="1101365" cy="439470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62121" y="4550740"/>
            <a:ext cx="1925104" cy="439470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997086" y="4549570"/>
            <a:ext cx="1368283" cy="439470"/>
          </a:xfrm>
          <a:prstGeom prst="rect">
            <a:avLst/>
          </a:prstGeom>
          <a:solidFill>
            <a:srgbClr val="F6AFCE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431926" y="2687625"/>
            <a:ext cx="16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0000FF"/>
                </a:solidFill>
              </a:rPr>
              <a:t>Reconstruction loss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69406" y="2726985"/>
            <a:ext cx="167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accent4">
                    <a:lumMod val="75000"/>
                  </a:schemeClr>
                </a:solidFill>
              </a:rPr>
              <a:t>Regularization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33233" y="4992984"/>
            <a:ext cx="16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Reconstruction loss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69406" y="5035206"/>
            <a:ext cx="16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Supervised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loss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4250" y="5693651"/>
            <a:ext cx="8515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Sankaran et al</a:t>
            </a:r>
            <a:r>
              <a:rPr lang="en-US" dirty="0">
                <a:solidFill>
                  <a:srgbClr val="7030A0"/>
                </a:solidFill>
              </a:rPr>
              <a:t>., “Group Sparse </a:t>
            </a:r>
            <a:r>
              <a:rPr lang="en-US" dirty="0" err="1">
                <a:solidFill>
                  <a:srgbClr val="7030A0"/>
                </a:solidFill>
              </a:rPr>
              <a:t>Autoencoder</a:t>
            </a:r>
            <a:r>
              <a:rPr lang="en-US" dirty="0">
                <a:solidFill>
                  <a:srgbClr val="7030A0"/>
                </a:solidFill>
              </a:rPr>
              <a:t>”, Image and Vision </a:t>
            </a:r>
            <a:r>
              <a:rPr lang="en-US" dirty="0" smtClean="0">
                <a:solidFill>
                  <a:srgbClr val="7030A0"/>
                </a:solidFill>
              </a:rPr>
              <a:t>Computing, </a:t>
            </a:r>
            <a:r>
              <a:rPr lang="en-US" dirty="0">
                <a:solidFill>
                  <a:srgbClr val="7030A0"/>
                </a:solidFill>
              </a:rPr>
              <a:t>Elsevier, </a:t>
            </a:r>
            <a:r>
              <a:rPr lang="nb-NO" dirty="0">
                <a:solidFill>
                  <a:srgbClr val="7030A0"/>
                </a:solidFill>
              </a:rPr>
              <a:t>vol. 60, </a:t>
            </a:r>
            <a:r>
              <a:rPr lang="nb-NO" dirty="0" err="1">
                <a:solidFill>
                  <a:srgbClr val="7030A0"/>
                </a:solidFill>
              </a:rPr>
              <a:t>pp</a:t>
            </a:r>
            <a:r>
              <a:rPr lang="nb-NO" dirty="0">
                <a:solidFill>
                  <a:srgbClr val="7030A0"/>
                </a:solidFill>
              </a:rPr>
              <a:t>. 64-74, 2017</a:t>
            </a:r>
            <a:r>
              <a:rPr lang="en-US" dirty="0" smtClean="0">
                <a:solidFill>
                  <a:srgbClr val="7030A0"/>
                </a:solidFill>
              </a:rPr>
              <a:t>. </a:t>
            </a:r>
            <a:r>
              <a:rPr lang="en-US" b="1" dirty="0" smtClean="0">
                <a:solidFill>
                  <a:srgbClr val="7030A0"/>
                </a:solidFill>
              </a:rPr>
              <a:t>Impact </a:t>
            </a:r>
            <a:r>
              <a:rPr lang="en-US" b="1" dirty="0">
                <a:solidFill>
                  <a:srgbClr val="7030A0"/>
                </a:solidFill>
              </a:rPr>
              <a:t>Factor: </a:t>
            </a:r>
            <a:r>
              <a:rPr lang="hr-HR" b="1" dirty="0">
                <a:solidFill>
                  <a:srgbClr val="7030A0"/>
                </a:solidFill>
              </a:rPr>
              <a:t>2.671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Sparse Signature based RBM (</a:t>
            </a:r>
            <a:r>
              <a:rPr lang="en-US" dirty="0" err="1" smtClean="0"/>
              <a:t>cssRBM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799" y="1307988"/>
            <a:ext cx="8165969" cy="49831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Restricted Boltzmann Machines (RBM) is an energy based deep learning model for extracting complex features</a:t>
            </a:r>
            <a:endParaRPr lang="en-US" sz="2400" dirty="0"/>
          </a:p>
          <a:p>
            <a:r>
              <a:rPr lang="en-US" sz="2400" dirty="0" smtClean="0"/>
              <a:t>ℓ-2,1</a:t>
            </a:r>
            <a:r>
              <a:rPr lang="en-US" sz="2400" dirty="0" smtClean="0">
                <a:solidFill>
                  <a:schemeClr val="tx1"/>
                </a:solidFill>
              </a:rPr>
              <a:t> regularization is added to the loss function to introduce within-class sparsity</a:t>
            </a:r>
          </a:p>
          <a:p>
            <a:endParaRPr lang="en-US" sz="2400" baseline="-25000" dirty="0">
              <a:solidFill>
                <a:schemeClr val="tx1"/>
              </a:solidFill>
            </a:endParaRPr>
          </a:p>
          <a:p>
            <a:endParaRPr lang="en-US" sz="2400" baseline="-25000" dirty="0" smtClean="0">
              <a:solidFill>
                <a:schemeClr val="tx1"/>
              </a:solidFill>
            </a:endParaRPr>
          </a:p>
          <a:p>
            <a:endParaRPr lang="en-US" sz="2400" baseline="-250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Extended to </a:t>
            </a:r>
            <a:r>
              <a:rPr lang="en-US" sz="2400" dirty="0" smtClean="0">
                <a:solidFill>
                  <a:schemeClr val="tx1"/>
                </a:solidFill>
              </a:rPr>
              <a:t>Deep Boltzmann Machines (DBM) as </a:t>
            </a:r>
            <a:r>
              <a:rPr lang="en-US" sz="2400" dirty="0" err="1" smtClean="0">
                <a:solidFill>
                  <a:schemeClr val="tx1"/>
                </a:solidFill>
              </a:rPr>
              <a:t>cssDBM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Extended to Deep Belief Networks (DBN) as </a:t>
            </a:r>
            <a:r>
              <a:rPr lang="en-US" sz="2400" dirty="0" err="1" smtClean="0">
                <a:solidFill>
                  <a:schemeClr val="tx1"/>
                </a:solidFill>
              </a:rPr>
              <a:t>cssDBN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LaTeX: \arg\max_{\theta}\{\mathcal{L}\}.." descr="\arg\max_{\theta}\{\mathcal{L}\} - \lambda \sum_{i\in y}||\mathcal{H}_{i}||_{2,1}"/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46546" y="3066145"/>
            <a:ext cx="3606800" cy="733424"/>
          </a:xfrm>
          <a:prstGeom prst="rect">
            <a:avLst/>
          </a:prstGeom>
          <a:solidFill>
            <a:scrgbClr r="0" g="0" b="0">
              <a:alpha val="0"/>
            </a:scrgbClr>
          </a:solidFill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74250" y="5693651"/>
            <a:ext cx="8515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Sankaran et al</a:t>
            </a:r>
            <a:r>
              <a:rPr lang="en-US" dirty="0">
                <a:solidFill>
                  <a:srgbClr val="7030A0"/>
                </a:solidFill>
              </a:rPr>
              <a:t>., “Class Sparsity Signature based Restricted Boltzmann Machines”, Pattern Recognition, Elsevier, </a:t>
            </a:r>
            <a:r>
              <a:rPr lang="pt-BR" dirty="0">
                <a:solidFill>
                  <a:srgbClr val="7030A0"/>
                </a:solidFill>
              </a:rPr>
              <a:t>vol. 61, pp. 674-685, 2017. </a:t>
            </a:r>
            <a:r>
              <a:rPr lang="pt-BR" b="1" dirty="0" err="1" smtClean="0">
                <a:solidFill>
                  <a:srgbClr val="7030A0"/>
                </a:solidFill>
              </a:rPr>
              <a:t>Impact</a:t>
            </a:r>
            <a:r>
              <a:rPr lang="pt-BR" b="1" dirty="0" smtClean="0">
                <a:solidFill>
                  <a:srgbClr val="7030A0"/>
                </a:solidFill>
              </a:rPr>
              <a:t> </a:t>
            </a:r>
            <a:r>
              <a:rPr lang="pt-BR" b="1" dirty="0" err="1">
                <a:solidFill>
                  <a:srgbClr val="7030A0"/>
                </a:solidFill>
              </a:rPr>
              <a:t>Factor</a:t>
            </a:r>
            <a:r>
              <a:rPr lang="pt-BR" b="1" dirty="0">
                <a:solidFill>
                  <a:srgbClr val="7030A0"/>
                </a:solidFill>
              </a:rPr>
              <a:t>: </a:t>
            </a:r>
            <a:r>
              <a:rPr lang="pt-BR" b="1" dirty="0" smtClean="0">
                <a:solidFill>
                  <a:srgbClr val="7030A0"/>
                </a:solidFill>
              </a:rPr>
              <a:t>4.582</a:t>
            </a:r>
            <a:r>
              <a:rPr lang="pt-BR" dirty="0">
                <a:solidFill>
                  <a:srgbClr val="7030A0"/>
                </a:solidFill>
              </a:rPr>
              <a:t>	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0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Fingerprint Minutiae Extraction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111626"/>
            <a:ext cx="7296150" cy="51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Extracted Minutiae Patches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1"/>
          <a:stretch/>
        </p:blipFill>
        <p:spPr>
          <a:xfrm>
            <a:off x="523874" y="1563420"/>
            <a:ext cx="8115300" cy="3875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5154" y="5525356"/>
            <a:ext cx="6232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030A0"/>
                </a:solidFill>
              </a:rPr>
              <a:t>Green patch : Extracted patch  </a:t>
            </a:r>
          </a:p>
          <a:p>
            <a:pPr algn="ctr"/>
            <a:r>
              <a:rPr lang="en-US" sz="2400" dirty="0" smtClean="0">
                <a:solidFill>
                  <a:srgbClr val="7030A0"/>
                </a:solidFill>
              </a:rPr>
              <a:t>Red dots: Ground truth minutiae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0174" y="1101755"/>
            <a:ext cx="6232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030A0"/>
                </a:solidFill>
              </a:rPr>
              <a:t>NIST SD-27: Sample Images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2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55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186848"/>
              </p:ext>
            </p:extLst>
          </p:nvPr>
        </p:nvGraphicFramePr>
        <p:xfrm>
          <a:off x="590550" y="1610995"/>
          <a:ext cx="7867650" cy="222504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154082"/>
                <a:gridCol w="2955294"/>
                <a:gridCol w="1100925"/>
                <a:gridCol w="16573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Property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#Images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#Minutiae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NIST SD-14</a:t>
                      </a:r>
                      <a:r>
                        <a:rPr lang="en-US" baseline="0" dirty="0" smtClean="0"/>
                        <a:t> v2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Card print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54,000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8,188,221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CASIA Fingerprint v5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Optical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20,000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515,641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MCYT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Optical</a:t>
                      </a:r>
                      <a:r>
                        <a:rPr lang="en-US" baseline="0" dirty="0" smtClean="0"/>
                        <a:t>, capacitive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24,000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571,713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FingerPass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Optical, capacitive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35,560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812,643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Total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132,560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10,088,218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88176"/>
              </p:ext>
            </p:extLst>
          </p:nvPr>
        </p:nvGraphicFramePr>
        <p:xfrm>
          <a:off x="1557338" y="4410455"/>
          <a:ext cx="6019800" cy="222504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446236"/>
                <a:gridCol w="1446236"/>
                <a:gridCol w="1495679"/>
                <a:gridCol w="16316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#Images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dirty="0" err="1" smtClean="0"/>
                        <a:t>TrainPatches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dirty="0" err="1" smtClean="0"/>
                        <a:t>TestPatches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NIST SD-27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9757</a:t>
                      </a:r>
                      <a:endParaRPr lang="is-I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65,274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Fold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5,503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65,274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Fold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65,274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Fold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65,274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MOLF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4,400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422,400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5799" y="1118870"/>
            <a:ext cx="7705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Heterogeneous high quality fingerprint database collection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550" y="3964305"/>
            <a:ext cx="7705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Latent fingerprint database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00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 classification </a:t>
            </a:r>
            <a:r>
              <a:rPr lang="en-US" dirty="0"/>
              <a:t>a</a:t>
            </a:r>
            <a:r>
              <a:rPr lang="en-US" dirty="0" smtClean="0"/>
              <a:t>ccuracy (CCA)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sz="500" dirty="0"/>
          </a:p>
          <a:p>
            <a:pPr marL="0" indent="0">
              <a:buNone/>
            </a:pPr>
            <a:r>
              <a:rPr lang="en-US" sz="500" dirty="0" smtClean="0"/>
              <a:t>                         	</a:t>
            </a:r>
          </a:p>
          <a:p>
            <a:r>
              <a:rPr lang="en-US" dirty="0" smtClean="0"/>
              <a:t>Minutiae detection accuracy (MDA)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500" dirty="0" smtClean="0"/>
          </a:p>
          <a:p>
            <a:r>
              <a:rPr lang="en-US" dirty="0" smtClean="0"/>
              <a:t>Non-minutiae </a:t>
            </a:r>
            <a:r>
              <a:rPr lang="en-US" dirty="0"/>
              <a:t>detection accuracy </a:t>
            </a:r>
            <a:r>
              <a:rPr lang="en-US" dirty="0" smtClean="0"/>
              <a:t>(NMDA)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Matching Accuracy</a:t>
            </a:r>
          </a:p>
          <a:p>
            <a:pPr lvl="1"/>
            <a:r>
              <a:rPr lang="en-US" dirty="0" smtClean="0"/>
              <a:t>Rank-50 identification 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43201" y="1689886"/>
            <a:ext cx="376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correctly classified patches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3199" y="2050766"/>
            <a:ext cx="3655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/>
              <a:t>Total number of patches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65420" y="1824779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CCA  =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809188" y="2050766"/>
            <a:ext cx="3589908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43201" y="2883000"/>
            <a:ext cx="465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correctly classified </a:t>
            </a:r>
            <a:r>
              <a:rPr lang="en-US" dirty="0" smtClean="0"/>
              <a:t>minutiae patches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743199" y="3243880"/>
            <a:ext cx="4789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Total number of minutiae patches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28135" y="3057848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MDA =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09188" y="3243880"/>
            <a:ext cx="4723727" cy="845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43201" y="4170689"/>
            <a:ext cx="509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correctly classified </a:t>
            </a:r>
            <a:r>
              <a:rPr lang="en-US" dirty="0" smtClean="0"/>
              <a:t>non-minutiae patches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43199" y="4531569"/>
            <a:ext cx="4789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Total number of non-minutiae patches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872445" y="4355355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NMDA =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809188" y="4531569"/>
            <a:ext cx="4723727" cy="845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14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Minutiae Extraction 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47876" y="1115079"/>
            <a:ext cx="5105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NIST SD-27:  Latent Fingerprints</a:t>
            </a:r>
            <a:endParaRPr lang="en-US" sz="2800" dirty="0">
              <a:solidFill>
                <a:srgbClr val="7030A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37556"/>
              </p:ext>
            </p:extLst>
          </p:nvPr>
        </p:nvGraphicFramePr>
        <p:xfrm>
          <a:off x="1043916" y="1884217"/>
          <a:ext cx="7113318" cy="3578519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78180"/>
                <a:gridCol w="1603169"/>
                <a:gridCol w="1637482"/>
                <a:gridCol w="1794487"/>
              </a:tblGrid>
              <a:tr h="51121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Algorithm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CCA (%)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MDA (%)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NMDA (%)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121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VeriFinger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90.33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20.41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96.80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2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KLD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99.31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91.90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21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GSAE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99.53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94.48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5112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KLD</a:t>
                      </a:r>
                      <a:r>
                        <a:rPr lang="en-US" sz="2400" baseline="0" dirty="0" smtClean="0"/>
                        <a:t> + GSAE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99.61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95.37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51121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cssDBN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99.67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96.16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51121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cssDBM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99.68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96.21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100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2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Minutiae Extraction Accuracy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84348" y="1096609"/>
            <a:ext cx="5438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IIITD Dataset:  Latent Fingerprints</a:t>
            </a:r>
            <a:endParaRPr lang="en-US" sz="2800" dirty="0">
              <a:solidFill>
                <a:srgbClr val="7030A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76694"/>
              </p:ext>
            </p:extLst>
          </p:nvPr>
        </p:nvGraphicFramePr>
        <p:xfrm>
          <a:off x="947077" y="1884217"/>
          <a:ext cx="7113318" cy="3578519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78180"/>
                <a:gridCol w="1603169"/>
                <a:gridCol w="1637482"/>
                <a:gridCol w="1794487"/>
              </a:tblGrid>
              <a:tr h="51121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Algorithm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CCA (%)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MDA (%)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NMDA (%)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121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VeriFinger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78.52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21.33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92.92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12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KLD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59.25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84.17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52.97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21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GSAE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90.14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90.44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90.07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5112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KLD</a:t>
                      </a:r>
                      <a:r>
                        <a:rPr lang="en-US" sz="2400" baseline="0" dirty="0" smtClean="0"/>
                        <a:t> + GSAE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90.74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90.63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90.37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51121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cssDBN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92.16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92.37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92.11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51121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cssDBM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92.19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92.45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92.12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58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5" y="936699"/>
            <a:ext cx="7083425" cy="54735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8" idx="0"/>
          </p:cNvCxnSpPr>
          <p:nvPr/>
        </p:nvCxnSpPr>
        <p:spPr>
          <a:xfrm>
            <a:off x="2600696" y="5532616"/>
            <a:ext cx="312" cy="3553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62545" y="5887928"/>
            <a:ext cx="187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Black box </a:t>
            </a:r>
            <a:r>
              <a:rPr lang="en-US" smtClean="0">
                <a:solidFill>
                  <a:srgbClr val="0000FF"/>
                </a:solidFill>
              </a:rPr>
              <a:t>commercial system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ight Arrow 64"/>
          <p:cNvSpPr/>
          <p:nvPr/>
        </p:nvSpPr>
        <p:spPr>
          <a:xfrm>
            <a:off x="925311" y="1030500"/>
            <a:ext cx="4949454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98971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83460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67949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52437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98902" y="2031792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61734" y="2170291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54923" y="2043666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985660" cy="671286"/>
          </a:xfrm>
        </p:spPr>
        <p:txBody>
          <a:bodyPr>
            <a:normAutofit fontScale="90000"/>
          </a:bodyPr>
          <a:lstStyle/>
          <a:p>
            <a:r>
              <a:rPr lang="en-US"/>
              <a:t>Automated Fingerprint Matching System 101</a:t>
            </a:r>
            <a:endParaRPr lang="en-US" dirty="0"/>
          </a:p>
        </p:txBody>
      </p:sp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6338" y="3959663"/>
            <a:ext cx="3754467" cy="262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94180" y="4486586"/>
            <a:ext cx="2352153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Pattern </a:t>
            </a:r>
            <a:r>
              <a:rPr lang="en-US" sz="2500" dirty="0" smtClean="0">
                <a:latin typeface="Calibri" charset="0"/>
                <a:ea typeface="Calibri" charset="0"/>
                <a:cs typeface="Calibri" charset="0"/>
              </a:rPr>
              <a:t>Type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Calibri" charset="0"/>
                <a:ea typeface="Calibri" charset="0"/>
                <a:cs typeface="Calibri" charset="0"/>
              </a:rPr>
              <a:t>300 </a:t>
            </a:r>
            <a:r>
              <a:rPr lang="en-US" sz="2500" dirty="0" err="1" smtClean="0">
                <a:latin typeface="Calibri" charset="0"/>
                <a:ea typeface="Calibri" charset="0"/>
                <a:cs typeface="Calibri" charset="0"/>
              </a:rPr>
              <a:t>ppi</a:t>
            </a:r>
            <a:r>
              <a:rPr lang="en-US" sz="2500" dirty="0" smtClean="0">
                <a:latin typeface="Calibri" charset="0"/>
                <a:ea typeface="Calibri" charset="0"/>
                <a:cs typeface="Calibri" charset="0"/>
              </a:rPr>
              <a:t> image</a:t>
            </a:r>
            <a:endParaRPr lang="en-IN" sz="2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755196" y="4280845"/>
            <a:ext cx="208823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Tx/>
              <a:buAutoNum type="alphaLcParenBoth"/>
            </a:pP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Arch</a:t>
            </a:r>
          </a:p>
          <a:p>
            <a:pPr marL="342900" indent="-342900">
              <a:buFontTx/>
              <a:buAutoNum type="alphaLcParenBoth"/>
            </a:pP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Tented Arch</a:t>
            </a:r>
          </a:p>
          <a:p>
            <a:pPr marL="342900" indent="-342900">
              <a:buFontTx/>
              <a:buAutoNum type="alphaLcParenBoth"/>
            </a:pP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Left Loop</a:t>
            </a:r>
          </a:p>
          <a:p>
            <a:pPr marL="342900" indent="-342900"/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(d) Right Loop</a:t>
            </a:r>
          </a:p>
          <a:p>
            <a:pPr marL="342900" indent="-342900"/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e)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Twin Loop</a:t>
            </a:r>
          </a:p>
          <a:p>
            <a:pPr marL="342900" indent="-342900"/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f)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Whorl</a:t>
            </a:r>
            <a:endParaRPr lang="en-IN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94181" y="3922751"/>
            <a:ext cx="23050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 u="sng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Level 1:</a:t>
            </a:r>
            <a:endParaRPr lang="en-IN" sz="2500" b="1" u="sng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8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87760" y="990600"/>
            <a:ext cx="7838677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>
            <a:off x="235261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8" name="Freeform 7"/>
          <p:cNvSpPr/>
          <p:nvPr/>
        </p:nvSpPr>
        <p:spPr>
          <a:xfrm>
            <a:off x="1619750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9" name="Freeform 8"/>
          <p:cNvSpPr/>
          <p:nvPr/>
        </p:nvSpPr>
        <p:spPr>
          <a:xfrm>
            <a:off x="3004239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10" name="Freeform 9"/>
          <p:cNvSpPr/>
          <p:nvPr/>
        </p:nvSpPr>
        <p:spPr>
          <a:xfrm>
            <a:off x="4388727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5773216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7157705" y="1806651"/>
            <a:ext cx="1294073" cy="1088068"/>
          </a:xfrm>
          <a:custGeom>
            <a:avLst/>
            <a:gdLst>
              <a:gd name="connsiteX0" fmla="*/ 0 w 1294073"/>
              <a:gd name="connsiteY0" fmla="*/ 181348 h 1088068"/>
              <a:gd name="connsiteX1" fmla="*/ 181348 w 1294073"/>
              <a:gd name="connsiteY1" fmla="*/ 0 h 1088068"/>
              <a:gd name="connsiteX2" fmla="*/ 1112725 w 1294073"/>
              <a:gd name="connsiteY2" fmla="*/ 0 h 1088068"/>
              <a:gd name="connsiteX3" fmla="*/ 1294073 w 1294073"/>
              <a:gd name="connsiteY3" fmla="*/ 181348 h 1088068"/>
              <a:gd name="connsiteX4" fmla="*/ 1294073 w 1294073"/>
              <a:gd name="connsiteY4" fmla="*/ 906720 h 1088068"/>
              <a:gd name="connsiteX5" fmla="*/ 1112725 w 1294073"/>
              <a:gd name="connsiteY5" fmla="*/ 1088068 h 1088068"/>
              <a:gd name="connsiteX6" fmla="*/ 181348 w 1294073"/>
              <a:gd name="connsiteY6" fmla="*/ 1088068 h 1088068"/>
              <a:gd name="connsiteX7" fmla="*/ 0 w 1294073"/>
              <a:gd name="connsiteY7" fmla="*/ 906720 h 1088068"/>
              <a:gd name="connsiteX8" fmla="*/ 0 w 1294073"/>
              <a:gd name="connsiteY8" fmla="*/ 181348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4073" h="1088068">
                <a:moveTo>
                  <a:pt x="0" y="181348"/>
                </a:moveTo>
                <a:cubicBezTo>
                  <a:pt x="0" y="81192"/>
                  <a:pt x="81192" y="0"/>
                  <a:pt x="181348" y="0"/>
                </a:cubicBezTo>
                <a:lnTo>
                  <a:pt x="1112725" y="0"/>
                </a:lnTo>
                <a:cubicBezTo>
                  <a:pt x="1212881" y="0"/>
                  <a:pt x="1294073" y="81192"/>
                  <a:pt x="1294073" y="181348"/>
                </a:cubicBezTo>
                <a:lnTo>
                  <a:pt x="1294073" y="906720"/>
                </a:lnTo>
                <a:cubicBezTo>
                  <a:pt x="1294073" y="1006876"/>
                  <a:pt x="1212881" y="1088068"/>
                  <a:pt x="1112725" y="1088068"/>
                </a:cubicBezTo>
                <a:lnTo>
                  <a:pt x="181348" y="1088068"/>
                </a:lnTo>
                <a:cubicBezTo>
                  <a:pt x="81192" y="1088068"/>
                  <a:pt x="0" y="1006876"/>
                  <a:pt x="0" y="906720"/>
                </a:cubicBezTo>
                <a:lnTo>
                  <a:pt x="0" y="181348"/>
                </a:ln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745" tIns="140745" rIns="140745" bIns="14074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smtClean="0"/>
              <a:t>Match Decision</a:t>
            </a:r>
            <a:endParaRPr lang="en-US" sz="2300" kern="1200" dirty="0"/>
          </a:p>
        </p:txBody>
      </p:sp>
      <p:sp>
        <p:nvSpPr>
          <p:cNvPr id="13" name="Rectangle 12"/>
          <p:cNvSpPr/>
          <p:nvPr/>
        </p:nvSpPr>
        <p:spPr>
          <a:xfrm>
            <a:off x="1635192" y="2015644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1809" y="2154143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91213" y="2027518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33340" y="2027518"/>
            <a:ext cx="13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227475" y="3710770"/>
            <a:ext cx="1686166" cy="1829532"/>
          </a:xfrm>
          <a:prstGeom prst="wedgeRectCallout">
            <a:avLst>
              <a:gd name="adj1" fmla="val -14096"/>
              <a:gd name="adj2" fmla="val -9559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553" y="3713864"/>
            <a:ext cx="1904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MOLF Dataset</a:t>
            </a:r>
          </a:p>
          <a:p>
            <a:r>
              <a:rPr lang="en-US" dirty="0"/>
              <a:t>2</a:t>
            </a:r>
            <a:r>
              <a:rPr lang="en-US" dirty="0" smtClean="0"/>
              <a:t>. 19,200 images</a:t>
            </a:r>
          </a:p>
          <a:p>
            <a:r>
              <a:rPr lang="en-US" dirty="0"/>
              <a:t>3</a:t>
            </a:r>
            <a:r>
              <a:rPr lang="en-US" dirty="0" smtClean="0"/>
              <a:t>. Baseline: ~(6-9)% rank-50 identification accuracy</a:t>
            </a:r>
            <a:endParaRPr 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2304209" y="3710769"/>
            <a:ext cx="1918999" cy="2064457"/>
          </a:xfrm>
          <a:prstGeom prst="wedgeRectCallout">
            <a:avLst>
              <a:gd name="adj1" fmla="val 26225"/>
              <a:gd name="adj2" fmla="val -8914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04209" y="3748144"/>
            <a:ext cx="20098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Segmentation based on Saliency + dataset dependent features</a:t>
            </a:r>
          </a:p>
          <a:p>
            <a:r>
              <a:rPr lang="en-US" dirty="0" smtClean="0"/>
              <a:t>2. Binary classification problem</a:t>
            </a:r>
            <a:endParaRPr lang="en-US" dirty="0"/>
          </a:p>
        </p:txBody>
      </p:sp>
      <p:sp>
        <p:nvSpPr>
          <p:cNvPr id="22" name="Rectangular Callout 21"/>
          <p:cNvSpPr/>
          <p:nvPr/>
        </p:nvSpPr>
        <p:spPr>
          <a:xfrm>
            <a:off x="4481801" y="3715459"/>
            <a:ext cx="1918999" cy="1603973"/>
          </a:xfrm>
          <a:prstGeom prst="wedgeRectCallout">
            <a:avLst>
              <a:gd name="adj1" fmla="val -20934"/>
              <a:gd name="adj2" fmla="val -102402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81801" y="3752834"/>
            <a:ext cx="2009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GSAE / </a:t>
            </a:r>
            <a:r>
              <a:rPr lang="en-US" dirty="0" err="1" smtClean="0"/>
              <a:t>cssDBM</a:t>
            </a:r>
            <a:r>
              <a:rPr lang="en-US" dirty="0" smtClean="0"/>
              <a:t>/ </a:t>
            </a:r>
            <a:r>
              <a:rPr lang="en-US" dirty="0" err="1" smtClean="0"/>
              <a:t>cssDBN</a:t>
            </a:r>
            <a:endParaRPr lang="en-US" dirty="0" smtClean="0"/>
          </a:p>
          <a:p>
            <a:r>
              <a:rPr lang="en-US" dirty="0" smtClean="0"/>
              <a:t>2. Binary classification problem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6573415" y="3711693"/>
            <a:ext cx="1918999" cy="1828610"/>
          </a:xfrm>
          <a:prstGeom prst="wedgeRectCallout">
            <a:avLst>
              <a:gd name="adj1" fmla="val 18365"/>
              <a:gd name="adj2" fmla="val -9533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573415" y="3749067"/>
            <a:ext cx="2009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Rank-50 identification accuracy:</a:t>
            </a:r>
          </a:p>
          <a:p>
            <a:r>
              <a:rPr lang="en-US" dirty="0" smtClean="0"/>
              <a:t>1. GSAE: 69.83%</a:t>
            </a:r>
          </a:p>
          <a:p>
            <a:r>
              <a:rPr lang="en-US" dirty="0" smtClean="0"/>
              <a:t>2. </a:t>
            </a:r>
            <a:r>
              <a:rPr lang="en-US" dirty="0" err="1" smtClean="0"/>
              <a:t>cssDBN</a:t>
            </a:r>
            <a:r>
              <a:rPr lang="en-US" dirty="0" smtClean="0"/>
              <a:t>: 71.95%</a:t>
            </a:r>
          </a:p>
          <a:p>
            <a:r>
              <a:rPr lang="en-US" dirty="0" smtClean="0"/>
              <a:t>3. </a:t>
            </a:r>
            <a:r>
              <a:rPr lang="en-US" dirty="0" err="1" smtClean="0"/>
              <a:t>cssDBM</a:t>
            </a:r>
            <a:r>
              <a:rPr lang="en-US" dirty="0" smtClean="0"/>
              <a:t>: 71.97%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FF00"/>
                </a:solidFill>
              </a:rPr>
              <a:t>Matching </a:t>
            </a:r>
            <a:r>
              <a:rPr lang="en-US" dirty="0" err="1" smtClean="0">
                <a:solidFill>
                  <a:srgbClr val="FFFF00"/>
                </a:solidFill>
              </a:rPr>
              <a:t>Fingerphoto</a:t>
            </a:r>
            <a:r>
              <a:rPr lang="en-US" dirty="0" smtClean="0">
                <a:solidFill>
                  <a:srgbClr val="FFFF00"/>
                </a:solidFill>
              </a:rPr>
              <a:t> Images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B59E-F115-4E7D-971C-908EFE9FEE3D}" type="datetime1">
              <a:rPr lang="en-US" smtClean="0"/>
              <a:pPr/>
              <a:t>8/10/17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7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262163"/>
            <a:ext cx="7389422" cy="67128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Fingerphoto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Alternative </a:t>
            </a:r>
            <a:r>
              <a:rPr lang="en-US" sz="2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Biometric For Smartphones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9" y="1787526"/>
            <a:ext cx="78867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9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/>
          <p:cNvSpPr/>
          <p:nvPr/>
        </p:nvSpPr>
        <p:spPr>
          <a:xfrm>
            <a:off x="3940966" y="2644811"/>
            <a:ext cx="5136359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974" y="3206383"/>
            <a:ext cx="3390609" cy="159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1688" y="5230623"/>
            <a:ext cx="1562099" cy="11715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0522" y="3511132"/>
            <a:ext cx="1571431" cy="11785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0103" y="1787527"/>
            <a:ext cx="1574799" cy="1181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04753" y="2729329"/>
            <a:ext cx="230505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500" b="1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Test Image</a:t>
            </a:r>
            <a:endParaRPr lang="en-IN" sz="2500" b="1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360212" y="1060929"/>
            <a:ext cx="230505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500" b="1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Templates</a:t>
            </a:r>
            <a:endParaRPr lang="en-IN" sz="2500" b="1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636687" y="3314703"/>
            <a:ext cx="230505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500" b="1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Match</a:t>
            </a:r>
          </a:p>
          <a:p>
            <a:pPr algn="ctr"/>
            <a:r>
              <a:rPr lang="en-US" sz="2500" b="1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or</a:t>
            </a:r>
          </a:p>
          <a:p>
            <a:pPr algn="ctr"/>
            <a:r>
              <a:rPr lang="en-US" sz="2500" b="1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Not match ?</a:t>
            </a:r>
            <a:endParaRPr lang="en-IN" sz="2500" b="1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09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Literature Study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64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983216"/>
              </p:ext>
            </p:extLst>
          </p:nvPr>
        </p:nvGraphicFramePr>
        <p:xfrm>
          <a:off x="297879" y="1317337"/>
          <a:ext cx="8555177" cy="45415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752594"/>
                <a:gridCol w="1704109"/>
                <a:gridCol w="2479963"/>
                <a:gridCol w="26185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Research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Paper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Problems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Database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Remarks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Lee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et al., 2005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Segmentation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Orientation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 subset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of 400 &amp; 800 images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DB not made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public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Lee et al., 2008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Yaw,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roll, pose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Samsung DB-I,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II, III, IV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Controlled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illumination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DB not made public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Stein et al., 2012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Segmentation 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Pitch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Quality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41 subjects,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2 mobiles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Real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time matching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DB not made public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Li et al., 2012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Illumination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Resolution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2100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images, 3 mobiles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Manual segmentation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DB not made public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Li et al., 2013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Quality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2100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images, 3 mobiles</a:t>
                      </a:r>
                      <a:endParaRPr lang="en-US" sz="1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Manual segmentation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DB not made public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Stein et al., 2013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Enhancement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Spoofing</a:t>
                      </a:r>
                      <a:endParaRPr lang="en-US" sz="1600" dirty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990 images, 66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videos</a:t>
                      </a:r>
                      <a:endParaRPr lang="en-US" sz="1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Controlled background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Controlled illumination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DB</a:t>
                      </a:r>
                      <a:r>
                        <a:rPr lang="en-US" sz="16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not made public</a:t>
                      </a:r>
                      <a:endParaRPr lang="en-US" sz="1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25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IIITD </a:t>
            </a:r>
            <a:r>
              <a:rPr lang="en-US" dirty="0" err="1"/>
              <a:t>SmartPhone</a:t>
            </a:r>
            <a:r>
              <a:rPr lang="en-US" dirty="0"/>
              <a:t> </a:t>
            </a:r>
            <a:r>
              <a:rPr lang="en-US" dirty="0" err="1"/>
              <a:t>Fingerphoto</a:t>
            </a:r>
            <a:r>
              <a:rPr lang="en-US" dirty="0"/>
              <a:t> Database v2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75" y="1100140"/>
            <a:ext cx="2993821" cy="5438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8572" y="1278040"/>
            <a:ext cx="41338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16,800 images from 300 fingers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Address three challenges: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Background variation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White background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Natural background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Illumination variation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Indoor illumination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Outdoor illumination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Resolution variation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5 MP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8 MP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13 MP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16 MP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Captured using two different phones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OnePlus</a:t>
            </a:r>
            <a:r>
              <a:rPr lang="en-US" dirty="0"/>
              <a:t> </a:t>
            </a:r>
            <a:r>
              <a:rPr lang="en-US" dirty="0" smtClean="0"/>
              <a:t>One </a:t>
            </a:r>
            <a:r>
              <a:rPr lang="en-US" dirty="0"/>
              <a:t>(</a:t>
            </a:r>
            <a:r>
              <a:rPr lang="en-US" dirty="0" smtClean="0"/>
              <a:t>OPO)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MicroMax</a:t>
            </a:r>
            <a:r>
              <a:rPr lang="en-US" dirty="0" smtClean="0"/>
              <a:t> </a:t>
            </a:r>
            <a:r>
              <a:rPr lang="en-US" dirty="0"/>
              <a:t>Canvas </a:t>
            </a:r>
            <a:r>
              <a:rPr lang="en-US" dirty="0" smtClean="0"/>
              <a:t>Knight</a:t>
            </a:r>
          </a:p>
        </p:txBody>
      </p:sp>
    </p:spTree>
    <p:extLst>
      <p:ext uri="{BB962C8B-B14F-4D97-AF65-F5344CB8AC3E}">
        <p14:creationId xmlns:p14="http://schemas.microsoft.com/office/powerpoint/2010/main" val="6624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IIITD </a:t>
            </a:r>
            <a:r>
              <a:rPr lang="en-US" dirty="0" err="1"/>
              <a:t>SmartPhone</a:t>
            </a:r>
            <a:r>
              <a:rPr lang="en-US" dirty="0"/>
              <a:t> </a:t>
            </a:r>
            <a:r>
              <a:rPr lang="en-US" dirty="0" err="1"/>
              <a:t>Fingerphoto</a:t>
            </a:r>
            <a:r>
              <a:rPr lang="en-US" dirty="0"/>
              <a:t> Database </a:t>
            </a:r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8616" y="5987021"/>
            <a:ext cx="775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(Thanks to </a:t>
            </a:r>
            <a:r>
              <a:rPr lang="en-US" dirty="0" err="1" smtClean="0"/>
              <a:t>Aakarsh</a:t>
            </a:r>
            <a:r>
              <a:rPr lang="en-US" dirty="0" smtClean="0"/>
              <a:t> and </a:t>
            </a:r>
            <a:r>
              <a:rPr lang="en-US" dirty="0" err="1" smtClean="0"/>
              <a:t>Apoorva</a:t>
            </a:r>
            <a:r>
              <a:rPr lang="en-US" dirty="0" smtClean="0"/>
              <a:t> for assisting in the database collection process!)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42728"/>
              </p:ext>
            </p:extLst>
          </p:nvPr>
        </p:nvGraphicFramePr>
        <p:xfrm>
          <a:off x="301101" y="1449945"/>
          <a:ext cx="8704613" cy="37084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724394"/>
                <a:gridCol w="1757548"/>
                <a:gridCol w="1436914"/>
                <a:gridCol w="1306286"/>
                <a:gridCol w="1270660"/>
                <a:gridCol w="1116280"/>
                <a:gridCol w="10925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Challenge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Variations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#Classes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#Images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0AD4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Illumination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Background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Resolution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0AD4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0AD47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</a:t>
                      </a:r>
                      <a:r>
                        <a:rPr lang="en-US" baseline="0" dirty="0" smtClean="0"/>
                        <a:t> I</a:t>
                      </a:r>
                      <a:endParaRPr 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 Indoor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Controlled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 MP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 Outdoor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Uncontrolled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 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 II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Natural Indoor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Controlled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Natural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 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Natural Outdoor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Uncontrolled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Natural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 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Set III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Resolution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Controlled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 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Resolution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Controlled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Resolution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Controlled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 MP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Total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16800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27665"/>
            <a:ext cx="7867650" cy="55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3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based Segmentation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650"/>
            <a:ext cx="9144000" cy="49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Fingerphoto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Enhancement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0400" y="1050308"/>
            <a:ext cx="833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Median filter is applied to remove any speckle noise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Histogram equalization increases the contrast of ridge structures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Sharpening removes low frequency components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9"/>
          <a:stretch/>
        </p:blipFill>
        <p:spPr>
          <a:xfrm>
            <a:off x="2170133" y="2824118"/>
            <a:ext cx="4361295" cy="32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ight Arrow 64"/>
          <p:cNvSpPr/>
          <p:nvPr/>
        </p:nvSpPr>
        <p:spPr>
          <a:xfrm>
            <a:off x="925311" y="1030500"/>
            <a:ext cx="4949454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98971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83460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67949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52437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98902" y="2031792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61734" y="2182165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54923" y="2043666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985660" cy="671286"/>
          </a:xfrm>
        </p:spPr>
        <p:txBody>
          <a:bodyPr>
            <a:normAutofit fontScale="90000"/>
          </a:bodyPr>
          <a:lstStyle/>
          <a:p>
            <a:r>
              <a:rPr lang="en-US"/>
              <a:t>Automated Fingerprint Matching System 101</a:t>
            </a:r>
            <a:endParaRPr lang="en-US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94180" y="4486586"/>
            <a:ext cx="2625877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Calibri" charset="0"/>
                <a:ea typeface="Calibri" charset="0"/>
                <a:cs typeface="Calibri" charset="0"/>
              </a:rPr>
              <a:t>Minutia points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sz="2500" dirty="0" smtClean="0">
                <a:latin typeface="Calibri" charset="0"/>
                <a:ea typeface="Calibri" charset="0"/>
                <a:cs typeface="Calibri" charset="0"/>
              </a:rPr>
              <a:t>00 </a:t>
            </a:r>
            <a:r>
              <a:rPr lang="en-US" sz="2500" dirty="0" err="1" smtClean="0">
                <a:latin typeface="Calibri" charset="0"/>
                <a:ea typeface="Calibri" charset="0"/>
                <a:cs typeface="Calibri" charset="0"/>
              </a:rPr>
              <a:t>ppi</a:t>
            </a:r>
            <a:r>
              <a:rPr lang="en-US" sz="2500" dirty="0" smtClean="0">
                <a:latin typeface="Calibri" charset="0"/>
                <a:ea typeface="Calibri" charset="0"/>
                <a:cs typeface="Calibri" charset="0"/>
              </a:rPr>
              <a:t> image</a:t>
            </a:r>
            <a:endParaRPr lang="en-IN" sz="2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94181" y="3922751"/>
            <a:ext cx="23050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 u="sng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Level 2:</a:t>
            </a:r>
            <a:endParaRPr lang="en-IN" sz="2500" b="1" u="sng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7" name="Picture 8" descr="http://www.cyber-kw.com/images/clip_image0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7421" y="4289469"/>
            <a:ext cx="4233768" cy="211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005404" y="4057314"/>
            <a:ext cx="2844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buFontTx/>
              <a:buAutoNum type="alphaLcParenBoth"/>
            </a:pPr>
            <a:r>
              <a:rPr lang="en-US" b="1" smtClean="0">
                <a:latin typeface="Lucida Sans" pitchFamily="34" charset="0"/>
              </a:rPr>
              <a:t>Ridge bifurcation</a:t>
            </a:r>
            <a:endParaRPr lang="en-IN" b="1" dirty="0">
              <a:latin typeface="Lucida Sans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46510" y="4057314"/>
            <a:ext cx="2302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Lucida Sans" pitchFamily="34" charset="0"/>
              </a:rPr>
              <a:t>(b</a:t>
            </a:r>
            <a:r>
              <a:rPr lang="en-US" b="1">
                <a:latin typeface="Lucida Sans" pitchFamily="34" charset="0"/>
              </a:rPr>
              <a:t>) </a:t>
            </a:r>
            <a:r>
              <a:rPr lang="en-US" b="1" smtClean="0">
                <a:latin typeface="Lucida Sans" pitchFamily="34" charset="0"/>
              </a:rPr>
              <a:t>Ridge 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2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</a:t>
            </a:r>
            <a:r>
              <a:rPr lang="en-US" dirty="0" err="1" smtClean="0"/>
              <a:t>ScatNet</a:t>
            </a:r>
            <a:r>
              <a:rPr lang="en-US" dirty="0" smtClean="0"/>
              <a:t> based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734"/>
            <a:ext cx="9144000" cy="3849205"/>
          </a:xfrm>
        </p:spPr>
      </p:pic>
      <p:sp>
        <p:nvSpPr>
          <p:cNvPr id="7" name="TextBox 6"/>
          <p:cNvSpPr txBox="1"/>
          <p:nvPr/>
        </p:nvSpPr>
        <p:spPr>
          <a:xfrm>
            <a:off x="1" y="6039227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Anden</a:t>
            </a:r>
            <a:r>
              <a:rPr lang="en-IN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1000" dirty="0">
                <a:latin typeface="Tahoma" pitchFamily="34" charset="0"/>
                <a:ea typeface="Tahoma" pitchFamily="34" charset="0"/>
                <a:cs typeface="Tahoma" pitchFamily="34" charset="0"/>
              </a:rPr>
              <a:t>J. and </a:t>
            </a:r>
            <a:r>
              <a:rPr lang="en-IN" sz="1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Mallat</a:t>
            </a:r>
            <a:r>
              <a:rPr lang="en-IN" sz="1000" dirty="0">
                <a:latin typeface="Tahoma" pitchFamily="34" charset="0"/>
                <a:ea typeface="Tahoma" pitchFamily="34" charset="0"/>
                <a:cs typeface="Tahoma" pitchFamily="34" charset="0"/>
              </a:rPr>
              <a:t>. S., </a:t>
            </a:r>
            <a:r>
              <a:rPr lang="en-IN" sz="1000" i="1" dirty="0">
                <a:latin typeface="Tahoma" pitchFamily="34" charset="0"/>
                <a:ea typeface="Tahoma" pitchFamily="34" charset="0"/>
                <a:cs typeface="Tahoma" pitchFamily="34" charset="0"/>
              </a:rPr>
              <a:t>Deep Scattering Spectrum</a:t>
            </a:r>
            <a:r>
              <a:rPr lang="en-IN" sz="1000" dirty="0">
                <a:latin typeface="Tahoma" pitchFamily="34" charset="0"/>
                <a:ea typeface="Tahoma" pitchFamily="34" charset="0"/>
                <a:cs typeface="Tahoma" pitchFamily="34" charset="0"/>
              </a:rPr>
              <a:t>, IEEE </a:t>
            </a:r>
            <a:r>
              <a:rPr lang="en-IN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Transactions</a:t>
            </a:r>
            <a:r>
              <a:rPr lang="en-IN" sz="1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on </a:t>
            </a:r>
            <a:r>
              <a:rPr lang="en-IN" sz="1000" dirty="0">
                <a:latin typeface="Tahoma" pitchFamily="34" charset="0"/>
                <a:ea typeface="Tahoma" pitchFamily="34" charset="0"/>
                <a:cs typeface="Tahoma" pitchFamily="34" charset="0"/>
              </a:rPr>
              <a:t>Signal Processing, Vol. 62, No. 16, August 15, 2014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6" t="14815" r="65455" b="12614"/>
          <a:stretch/>
        </p:blipFill>
        <p:spPr>
          <a:xfrm>
            <a:off x="7110752" y="1093194"/>
            <a:ext cx="844325" cy="1211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4" t="14561" r="53412" b="13010"/>
          <a:stretch/>
        </p:blipFill>
        <p:spPr>
          <a:xfrm>
            <a:off x="4126675" y="2125683"/>
            <a:ext cx="765173" cy="11400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3" t="14814" r="43377" b="13210"/>
          <a:stretch/>
        </p:blipFill>
        <p:spPr>
          <a:xfrm>
            <a:off x="4998726" y="3105396"/>
            <a:ext cx="914400" cy="1436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3" t="13270" r="32598" b="11780"/>
          <a:stretch/>
        </p:blipFill>
        <p:spPr>
          <a:xfrm>
            <a:off x="7532914" y="3004838"/>
            <a:ext cx="985652" cy="14962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3" t="13623" r="22338" b="13211"/>
          <a:stretch/>
        </p:blipFill>
        <p:spPr>
          <a:xfrm>
            <a:off x="6186259" y="3022652"/>
            <a:ext cx="985652" cy="146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</a:t>
            </a:r>
            <a:r>
              <a:rPr lang="en-US" dirty="0" err="1"/>
              <a:t>ScatNet</a:t>
            </a:r>
            <a:r>
              <a:rPr lang="en-US" dirty="0"/>
              <a:t> based Features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2567"/>
            <a:ext cx="9144000" cy="199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Fingerphoto</a:t>
            </a:r>
            <a:r>
              <a:rPr lang="en-US" dirty="0" smtClean="0"/>
              <a:t> Verification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2" descr="C:\Users\admin\Google Drive\BTAS2015_FingerPhoto\images\sample images\34_o_1_n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40113" y="4632832"/>
            <a:ext cx="1769465" cy="1327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7" name="Picture 3" descr="C:\Users\admin\Google Drive\BTAS2015_FingerPhoto\images\sample images\34_i_1_n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6058" y="1445943"/>
            <a:ext cx="1760023" cy="13200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77424" y="3027912"/>
            <a:ext cx="149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Gallery</a:t>
            </a:r>
            <a:endParaRPr lang="en-US" sz="2000" baseline="30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050" y="3985530"/>
            <a:ext cx="149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Probe</a:t>
            </a:r>
            <a:endParaRPr lang="en-US" sz="2000" baseline="30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10436" y="1680540"/>
            <a:ext cx="1378423" cy="7779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0202" y="1735133"/>
            <a:ext cx="101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ScatNet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features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2918" y="4903686"/>
            <a:ext cx="1378423" cy="7779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88829" y="4958279"/>
            <a:ext cx="101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ScatNet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features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39236" y="1851933"/>
            <a:ext cx="1078173" cy="436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91181" y="189288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PCA</a:t>
            </a:r>
            <a:endParaRPr lang="en-US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27864" y="5071582"/>
            <a:ext cx="1078173" cy="436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79809" y="511252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PCA</a:t>
            </a:r>
            <a:endParaRPr lang="en-US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008728" y="3386510"/>
            <a:ext cx="573206" cy="573206"/>
          </a:xfrm>
          <a:prstGeom prst="ellipse">
            <a:avLst/>
          </a:prstGeom>
          <a:solidFill>
            <a:srgbClr val="FF505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8744" y="3281244"/>
            <a:ext cx="46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</a:t>
            </a:r>
          </a:p>
        </p:txBody>
      </p:sp>
      <p:cxnSp>
        <p:nvCxnSpPr>
          <p:cNvPr id="20" name="Straight Arrow Connector 19"/>
          <p:cNvCxnSpPr>
            <a:stCxn id="14" idx="3"/>
            <a:endCxn id="18" idx="1"/>
          </p:cNvCxnSpPr>
          <p:nvPr/>
        </p:nvCxnSpPr>
        <p:spPr>
          <a:xfrm>
            <a:off x="2988859" y="2069501"/>
            <a:ext cx="450377" cy="79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3"/>
            <a:endCxn id="20" idx="1"/>
          </p:cNvCxnSpPr>
          <p:nvPr/>
        </p:nvCxnSpPr>
        <p:spPr>
          <a:xfrm flipV="1">
            <a:off x="2991341" y="5289947"/>
            <a:ext cx="436523" cy="27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hape 25"/>
          <p:cNvCxnSpPr>
            <a:stCxn id="18" idx="3"/>
            <a:endCxn id="23" idx="0"/>
          </p:cNvCxnSpPr>
          <p:nvPr/>
        </p:nvCxnSpPr>
        <p:spPr>
          <a:xfrm>
            <a:off x="4517409" y="2070298"/>
            <a:ext cx="777922" cy="1316212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9"/>
          <p:cNvCxnSpPr>
            <a:stCxn id="20" idx="3"/>
            <a:endCxn id="23" idx="4"/>
          </p:cNvCxnSpPr>
          <p:nvPr/>
        </p:nvCxnSpPr>
        <p:spPr>
          <a:xfrm flipV="1">
            <a:off x="4506037" y="3959716"/>
            <a:ext cx="789294" cy="1330231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96899" y="3466062"/>
            <a:ext cx="149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Difference</a:t>
            </a:r>
            <a:endParaRPr lang="en-US" sz="2000" baseline="30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25" name="Elbow Connector 24"/>
          <p:cNvCxnSpPr>
            <a:stCxn id="23" idx="6"/>
          </p:cNvCxnSpPr>
          <p:nvPr/>
        </p:nvCxnSpPr>
        <p:spPr>
          <a:xfrm>
            <a:off x="5581934" y="3673113"/>
            <a:ext cx="1525448" cy="145307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3" idx="6"/>
          </p:cNvCxnSpPr>
          <p:nvPr/>
        </p:nvCxnSpPr>
        <p:spPr>
          <a:xfrm flipV="1">
            <a:off x="5581934" y="2230586"/>
            <a:ext cx="1525448" cy="14425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110691" y="1832938"/>
            <a:ext cx="1378423" cy="777922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294750" y="1887531"/>
            <a:ext cx="10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ℓ-1</a:t>
            </a:r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distance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96837" y="4742392"/>
            <a:ext cx="1392277" cy="862218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248308" y="4711836"/>
            <a:ext cx="1103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Tahoma" pitchFamily="34" charset="0"/>
                <a:ea typeface="Tahoma" pitchFamily="34" charset="0"/>
                <a:cs typeface="Tahoma" pitchFamily="34" charset="0"/>
              </a:rPr>
              <a:t>Random </a:t>
            </a: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Decision </a:t>
            </a: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Forest</a:t>
            </a:r>
          </a:p>
        </p:txBody>
      </p:sp>
    </p:spTree>
    <p:extLst>
      <p:ext uri="{BB962C8B-B14F-4D97-AF65-F5344CB8AC3E}">
        <p14:creationId xmlns:p14="http://schemas.microsoft.com/office/powerpoint/2010/main" val="20277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5662" y="1056669"/>
            <a:ext cx="7632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7030A0"/>
                </a:solidFill>
              </a:rPr>
              <a:t> </a:t>
            </a:r>
            <a:r>
              <a:rPr lang="en-US" sz="2400" smtClean="0">
                <a:solidFill>
                  <a:srgbClr val="7030A0"/>
                </a:solidFill>
              </a:rPr>
              <a:t>Metric: Equal </a:t>
            </a:r>
            <a:r>
              <a:rPr lang="en-US" sz="2400" dirty="0">
                <a:solidFill>
                  <a:srgbClr val="7030A0"/>
                </a:solidFill>
              </a:rPr>
              <a:t>Error Rate (</a:t>
            </a:r>
            <a:r>
              <a:rPr lang="en-US" sz="2400" dirty="0" smtClean="0">
                <a:solidFill>
                  <a:srgbClr val="7030A0"/>
                </a:solidFill>
              </a:rPr>
              <a:t>EER)</a:t>
            </a:r>
            <a:endParaRPr 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875224"/>
              </p:ext>
            </p:extLst>
          </p:nvPr>
        </p:nvGraphicFramePr>
        <p:xfrm>
          <a:off x="0" y="2558136"/>
          <a:ext cx="9144000" cy="377444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22513"/>
                <a:gridCol w="1187533"/>
                <a:gridCol w="1056904"/>
                <a:gridCol w="855023"/>
                <a:gridCol w="760021"/>
                <a:gridCol w="855023"/>
                <a:gridCol w="1009403"/>
                <a:gridCol w="950026"/>
                <a:gridCol w="938150"/>
                <a:gridCol w="1009404"/>
              </a:tblGrid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Exp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Challenge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#Classes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</a:t>
                      </a:r>
                    </a:p>
                    <a:p>
                      <a:pPr algn="ctr"/>
                      <a:r>
                        <a:rPr lang="en-US" dirty="0" smtClean="0"/>
                        <a:t>Code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MCC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NBIS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Minaee</a:t>
                      </a:r>
                      <a:r>
                        <a:rPr lang="en-US" baseline="0" dirty="0" smtClean="0"/>
                        <a:t> Wang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ScatNet</a:t>
                      </a:r>
                      <a:r>
                        <a:rPr lang="en-US" baseline="0" dirty="0" smtClean="0"/>
                        <a:t> + </a:t>
                      </a:r>
                      <a:r>
                        <a:rPr lang="en-US" sz="1800" dirty="0" smtClean="0"/>
                        <a:t>ℓ-1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ScatNet</a:t>
                      </a:r>
                      <a:r>
                        <a:rPr lang="en-US" dirty="0" smtClean="0"/>
                        <a:t> + NN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ScatNet</a:t>
                      </a:r>
                      <a:r>
                        <a:rPr lang="en-US" dirty="0" smtClean="0"/>
                        <a:t> + RDF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 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White Indoor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White Outdoor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16.50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FCE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23.34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16.95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3.00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Natural Indoor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FCE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49.87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22.04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20.39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6.50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3.21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Natural</a:t>
                      </a:r>
                      <a:r>
                        <a:rPr lang="en-US" baseline="0" dirty="0" smtClean="0"/>
                        <a:t> Outdoor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FCE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21.40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49.99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22.96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20.59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2.11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ExpII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Resolution (13 MP)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r>
                        <a:rPr lang="en-US" baseline="0" dirty="0" smtClean="0"/>
                        <a:t> MP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FCE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13.65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15.72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5.23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MP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FCE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49.98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16.21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17.93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5.42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4.74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 MP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FCE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10.84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4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21.38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2.98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6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470562" y="1759299"/>
            <a:ext cx="1365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7030A0"/>
                </a:solidFill>
              </a:rPr>
              <a:t>Non-minutiae </a:t>
            </a:r>
          </a:p>
          <a:p>
            <a:pPr algn="ctr"/>
            <a:r>
              <a:rPr lang="en-US" sz="1600" dirty="0" smtClean="0">
                <a:solidFill>
                  <a:srgbClr val="7030A0"/>
                </a:solidFill>
              </a:rPr>
              <a:t>based </a:t>
            </a:r>
          </a:p>
          <a:p>
            <a:pPr algn="ctr"/>
            <a:r>
              <a:rPr lang="en-US" sz="1600" dirty="0" smtClean="0">
                <a:solidFill>
                  <a:srgbClr val="7030A0"/>
                </a:solidFill>
              </a:rPr>
              <a:t>algorithms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16977" y="1759299"/>
            <a:ext cx="1365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M</a:t>
            </a:r>
            <a:r>
              <a:rPr lang="en-US" sz="1600" smtClean="0">
                <a:solidFill>
                  <a:srgbClr val="7030A0"/>
                </a:solidFill>
              </a:rPr>
              <a:t>inutiae </a:t>
            </a:r>
            <a:endParaRPr lang="en-US" sz="1600" dirty="0" smtClean="0">
              <a:solidFill>
                <a:srgbClr val="7030A0"/>
              </a:solidFill>
            </a:endParaRPr>
          </a:p>
          <a:p>
            <a:pPr algn="ctr"/>
            <a:r>
              <a:rPr lang="en-US" sz="1600" dirty="0" smtClean="0">
                <a:solidFill>
                  <a:srgbClr val="7030A0"/>
                </a:solidFill>
              </a:rPr>
              <a:t>based </a:t>
            </a:r>
          </a:p>
          <a:p>
            <a:pPr algn="ctr"/>
            <a:r>
              <a:rPr lang="en-US" sz="1600" dirty="0" smtClean="0">
                <a:solidFill>
                  <a:srgbClr val="7030A0"/>
                </a:solidFill>
              </a:rPr>
              <a:t>algorithms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76951" y="1759298"/>
            <a:ext cx="1365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7030A0"/>
                </a:solidFill>
              </a:rPr>
              <a:t>ScatNet</a:t>
            </a:r>
            <a:endParaRPr lang="en-US" sz="1600" dirty="0" smtClean="0">
              <a:solidFill>
                <a:srgbClr val="7030A0"/>
              </a:solidFill>
            </a:endParaRPr>
          </a:p>
          <a:p>
            <a:pPr algn="ctr"/>
            <a:r>
              <a:rPr lang="en-US" sz="1600" dirty="0" smtClean="0">
                <a:solidFill>
                  <a:srgbClr val="7030A0"/>
                </a:solidFill>
              </a:rPr>
              <a:t>based </a:t>
            </a:r>
          </a:p>
          <a:p>
            <a:pPr algn="ctr"/>
            <a:r>
              <a:rPr lang="en-US" sz="1600" dirty="0" smtClean="0">
                <a:solidFill>
                  <a:srgbClr val="7030A0"/>
                </a:solidFill>
              </a:rPr>
              <a:t>algorithms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3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</a:t>
            </a:r>
            <a:r>
              <a:rPr lang="en-US" dirty="0" smtClean="0"/>
              <a:t>Enhancement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85799" y="1101209"/>
            <a:ext cx="7632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7030A0"/>
                </a:solidFill>
              </a:rPr>
              <a:t> </a:t>
            </a:r>
            <a:r>
              <a:rPr lang="en-US" sz="2400" smtClean="0">
                <a:solidFill>
                  <a:srgbClr val="7030A0"/>
                </a:solidFill>
              </a:rPr>
              <a:t>Metric: Equal </a:t>
            </a:r>
            <a:r>
              <a:rPr lang="en-US" sz="2400" dirty="0">
                <a:solidFill>
                  <a:srgbClr val="7030A0"/>
                </a:solidFill>
              </a:rPr>
              <a:t>Error Rate (</a:t>
            </a:r>
            <a:r>
              <a:rPr lang="en-US" sz="2400" dirty="0" smtClean="0">
                <a:solidFill>
                  <a:srgbClr val="7030A0"/>
                </a:solidFill>
              </a:rPr>
              <a:t>EER)</a:t>
            </a:r>
            <a:endParaRPr 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873782713"/>
              </p:ext>
            </p:extLst>
          </p:nvPr>
        </p:nvGraphicFramePr>
        <p:xfrm>
          <a:off x="332509" y="1562874"/>
          <a:ext cx="8288977" cy="4410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457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Enhancement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799" y="1101209"/>
            <a:ext cx="7632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7030A0"/>
                </a:solidFill>
              </a:rPr>
              <a:t> </a:t>
            </a:r>
            <a:r>
              <a:rPr lang="en-US" sz="2400" smtClean="0">
                <a:solidFill>
                  <a:srgbClr val="7030A0"/>
                </a:solidFill>
              </a:rPr>
              <a:t>Metric: Equal </a:t>
            </a:r>
            <a:r>
              <a:rPr lang="en-US" sz="2400" dirty="0">
                <a:solidFill>
                  <a:srgbClr val="7030A0"/>
                </a:solidFill>
              </a:rPr>
              <a:t>Error Rate (</a:t>
            </a:r>
            <a:r>
              <a:rPr lang="en-US" sz="2400" dirty="0" smtClean="0">
                <a:solidFill>
                  <a:srgbClr val="7030A0"/>
                </a:solidFill>
              </a:rPr>
              <a:t>EER)</a:t>
            </a:r>
            <a:endParaRPr 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22308196"/>
              </p:ext>
            </p:extLst>
          </p:nvPr>
        </p:nvGraphicFramePr>
        <p:xfrm>
          <a:off x="685799" y="1673483"/>
          <a:ext cx="7632676" cy="4417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23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87760" y="990600"/>
            <a:ext cx="7838677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>
            <a:off x="235261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8" name="Freeform 7"/>
          <p:cNvSpPr/>
          <p:nvPr/>
        </p:nvSpPr>
        <p:spPr>
          <a:xfrm>
            <a:off x="1619750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9" name="Freeform 8"/>
          <p:cNvSpPr/>
          <p:nvPr/>
        </p:nvSpPr>
        <p:spPr>
          <a:xfrm>
            <a:off x="3004239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10" name="Freeform 9"/>
          <p:cNvSpPr/>
          <p:nvPr/>
        </p:nvSpPr>
        <p:spPr>
          <a:xfrm>
            <a:off x="4388727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5773216" y="1806651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7157705" y="1806651"/>
            <a:ext cx="1294073" cy="1088068"/>
          </a:xfrm>
          <a:custGeom>
            <a:avLst/>
            <a:gdLst>
              <a:gd name="connsiteX0" fmla="*/ 0 w 1294073"/>
              <a:gd name="connsiteY0" fmla="*/ 181348 h 1088068"/>
              <a:gd name="connsiteX1" fmla="*/ 181348 w 1294073"/>
              <a:gd name="connsiteY1" fmla="*/ 0 h 1088068"/>
              <a:gd name="connsiteX2" fmla="*/ 1112725 w 1294073"/>
              <a:gd name="connsiteY2" fmla="*/ 0 h 1088068"/>
              <a:gd name="connsiteX3" fmla="*/ 1294073 w 1294073"/>
              <a:gd name="connsiteY3" fmla="*/ 181348 h 1088068"/>
              <a:gd name="connsiteX4" fmla="*/ 1294073 w 1294073"/>
              <a:gd name="connsiteY4" fmla="*/ 906720 h 1088068"/>
              <a:gd name="connsiteX5" fmla="*/ 1112725 w 1294073"/>
              <a:gd name="connsiteY5" fmla="*/ 1088068 h 1088068"/>
              <a:gd name="connsiteX6" fmla="*/ 181348 w 1294073"/>
              <a:gd name="connsiteY6" fmla="*/ 1088068 h 1088068"/>
              <a:gd name="connsiteX7" fmla="*/ 0 w 1294073"/>
              <a:gd name="connsiteY7" fmla="*/ 906720 h 1088068"/>
              <a:gd name="connsiteX8" fmla="*/ 0 w 1294073"/>
              <a:gd name="connsiteY8" fmla="*/ 181348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4073" h="1088068">
                <a:moveTo>
                  <a:pt x="0" y="181348"/>
                </a:moveTo>
                <a:cubicBezTo>
                  <a:pt x="0" y="81192"/>
                  <a:pt x="81192" y="0"/>
                  <a:pt x="181348" y="0"/>
                </a:cubicBezTo>
                <a:lnTo>
                  <a:pt x="1112725" y="0"/>
                </a:lnTo>
                <a:cubicBezTo>
                  <a:pt x="1212881" y="0"/>
                  <a:pt x="1294073" y="81192"/>
                  <a:pt x="1294073" y="181348"/>
                </a:cubicBezTo>
                <a:lnTo>
                  <a:pt x="1294073" y="906720"/>
                </a:lnTo>
                <a:cubicBezTo>
                  <a:pt x="1294073" y="1006876"/>
                  <a:pt x="1212881" y="1088068"/>
                  <a:pt x="1112725" y="1088068"/>
                </a:cubicBezTo>
                <a:lnTo>
                  <a:pt x="181348" y="1088068"/>
                </a:lnTo>
                <a:cubicBezTo>
                  <a:pt x="81192" y="1088068"/>
                  <a:pt x="0" y="1006876"/>
                  <a:pt x="0" y="906720"/>
                </a:cubicBezTo>
                <a:lnTo>
                  <a:pt x="0" y="181348"/>
                </a:lnTo>
                <a:close/>
              </a:path>
            </a:pathLst>
          </a:custGeom>
          <a:solidFill>
            <a:srgbClr val="C00000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745" tIns="140745" rIns="140745" bIns="14074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kern="1200" smtClean="0"/>
              <a:t>Match Decision</a:t>
            </a:r>
            <a:endParaRPr lang="en-US" sz="2300" kern="1200" dirty="0"/>
          </a:p>
        </p:txBody>
      </p:sp>
      <p:sp>
        <p:nvSpPr>
          <p:cNvPr id="13" name="Rectangle 12"/>
          <p:cNvSpPr/>
          <p:nvPr/>
        </p:nvSpPr>
        <p:spPr>
          <a:xfrm>
            <a:off x="1635192" y="2015644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9597" y="2154143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91213" y="2027518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33340" y="2027518"/>
            <a:ext cx="13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Comparison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227474" y="3710769"/>
            <a:ext cx="1742727" cy="2255443"/>
          </a:xfrm>
          <a:prstGeom prst="wedgeRectCallout">
            <a:avLst>
              <a:gd name="adj1" fmla="val -15178"/>
              <a:gd name="adj2" fmla="val -85986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2192" y="3703636"/>
            <a:ext cx="1904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ISPFD-v2 Dataset</a:t>
            </a:r>
          </a:p>
          <a:p>
            <a:r>
              <a:rPr lang="en-US" dirty="0"/>
              <a:t>2</a:t>
            </a:r>
            <a:r>
              <a:rPr lang="en-US" dirty="0" smtClean="0"/>
              <a:t>. 16,000 images</a:t>
            </a:r>
          </a:p>
          <a:p>
            <a:r>
              <a:rPr lang="en-US" dirty="0"/>
              <a:t>3</a:t>
            </a:r>
            <a:r>
              <a:rPr lang="en-US" dirty="0" smtClean="0"/>
              <a:t>. Three variations: Background, illumination, resolution</a:t>
            </a:r>
            <a:endParaRPr 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2304209" y="3710769"/>
            <a:ext cx="1918999" cy="1829533"/>
          </a:xfrm>
          <a:prstGeom prst="wedgeRectCallout">
            <a:avLst>
              <a:gd name="adj1" fmla="val 20330"/>
              <a:gd name="adj2" fmla="val -93784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04209" y="3748144"/>
            <a:ext cx="2009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Segmentation based on Saliency + Skin color</a:t>
            </a:r>
          </a:p>
          <a:p>
            <a:r>
              <a:rPr lang="en-US" dirty="0" smtClean="0"/>
              <a:t>2. Enhancement through sharpening</a:t>
            </a:r>
            <a:endParaRPr lang="en-US" dirty="0"/>
          </a:p>
        </p:txBody>
      </p:sp>
      <p:sp>
        <p:nvSpPr>
          <p:cNvPr id="22" name="Rectangular Callout 21"/>
          <p:cNvSpPr/>
          <p:nvPr/>
        </p:nvSpPr>
        <p:spPr>
          <a:xfrm>
            <a:off x="4481801" y="3715460"/>
            <a:ext cx="1918999" cy="1290174"/>
          </a:xfrm>
          <a:prstGeom prst="wedgeRectCallout">
            <a:avLst>
              <a:gd name="adj1" fmla="val -21425"/>
              <a:gd name="adj2" fmla="val -111901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81801" y="3752834"/>
            <a:ext cx="2009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>
              <a:buAutoNum type="arabicPeriod"/>
            </a:pPr>
            <a:r>
              <a:rPr lang="en-US" dirty="0" smtClean="0"/>
              <a:t> Deep Scattering Networks</a:t>
            </a:r>
          </a:p>
          <a:p>
            <a:pPr marL="7938">
              <a:buAutoNum type="arabicPeriod"/>
            </a:pPr>
            <a:r>
              <a:rPr lang="en-US" dirty="0"/>
              <a:t> </a:t>
            </a:r>
            <a:r>
              <a:rPr lang="en-US" dirty="0" smtClean="0"/>
              <a:t>RDF based verification</a:t>
            </a:r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sp>
        <p:nvSpPr>
          <p:cNvPr id="24" name="Rectangular Callout 23"/>
          <p:cNvSpPr/>
          <p:nvPr/>
        </p:nvSpPr>
        <p:spPr>
          <a:xfrm>
            <a:off x="6573415" y="3711693"/>
            <a:ext cx="1918999" cy="1518469"/>
          </a:xfrm>
          <a:prstGeom prst="wedgeRectCallout">
            <a:avLst>
              <a:gd name="adj1" fmla="val 17383"/>
              <a:gd name="adj2" fmla="val -104024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573415" y="3749067"/>
            <a:ext cx="20098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>
              <a:buAutoNum type="arabicPeriod"/>
            </a:pPr>
            <a:r>
              <a:rPr lang="en-US" dirty="0" smtClean="0"/>
              <a:t>EER: (2-5)%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7938">
              <a:buAutoNum type="arabicPeriod"/>
            </a:pPr>
            <a:r>
              <a:rPr lang="en-US" dirty="0" smtClean="0"/>
              <a:t>Existing algorithms: (13 - 23)% EER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FFFF00"/>
                </a:solidFill>
              </a:rPr>
              <a:t>Publications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and Achievements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B59E-F115-4E7D-971C-908EFE9FEE3D}" type="datetime1">
              <a:rPr lang="en-US" smtClean="0"/>
              <a:pPr/>
              <a:t>8/10/17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Journals &amp; Book Chapters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05" y="990600"/>
            <a:ext cx="8953995" cy="4983163"/>
          </a:xfrm>
        </p:spPr>
        <p:txBody>
          <a:bodyPr>
            <a:noAutofit/>
          </a:bodyPr>
          <a:lstStyle/>
          <a:p>
            <a:pPr marL="317500" indent="-317500" algn="just">
              <a:lnSpc>
                <a:spcPct val="120000"/>
              </a:lnSpc>
              <a:buFont typeface="+mj-lt"/>
              <a:buAutoNum type="arabicPeriod"/>
            </a:pPr>
            <a:r>
              <a:rPr lang="en-US" sz="1500" dirty="0" smtClean="0"/>
              <a:t>A</a:t>
            </a:r>
            <a:r>
              <a:rPr lang="en-US" sz="1500" dirty="0"/>
              <a:t>. Sankaran, A. Malhotra, M. </a:t>
            </a:r>
            <a:r>
              <a:rPr lang="en-US" sz="1500" dirty="0" err="1"/>
              <a:t>Vatsa</a:t>
            </a:r>
            <a:r>
              <a:rPr lang="en-US" sz="1500" dirty="0"/>
              <a:t>, and R. Singh, </a:t>
            </a:r>
            <a:r>
              <a:rPr lang="en-US" sz="1500" dirty="0" err="1"/>
              <a:t>Fingerphoto</a:t>
            </a:r>
            <a:r>
              <a:rPr lang="en-US" sz="1500" dirty="0"/>
              <a:t> Authentication using </a:t>
            </a:r>
            <a:r>
              <a:rPr lang="en-US" sz="1500" dirty="0" smtClean="0"/>
              <a:t>Deep Scattering </a:t>
            </a:r>
            <a:r>
              <a:rPr lang="en-US" sz="1500" dirty="0"/>
              <a:t>Networks, </a:t>
            </a:r>
            <a:r>
              <a:rPr lang="en-US" sz="1500" i="1" dirty="0"/>
              <a:t>IEEE Transaction on Information Forensics and Security </a:t>
            </a:r>
            <a:r>
              <a:rPr lang="en-US" sz="1500" dirty="0"/>
              <a:t>(under review</a:t>
            </a:r>
            <a:r>
              <a:rPr lang="en-US" sz="1500" dirty="0" smtClean="0"/>
              <a:t>). </a:t>
            </a:r>
            <a:r>
              <a:rPr lang="en-US" sz="1500" b="1" dirty="0" smtClean="0"/>
              <a:t>Impact </a:t>
            </a:r>
            <a:r>
              <a:rPr lang="en-US" sz="1500" b="1" dirty="0"/>
              <a:t>Factor: </a:t>
            </a:r>
            <a:r>
              <a:rPr lang="en-US" sz="1500" b="1" dirty="0" smtClean="0"/>
              <a:t>4.332</a:t>
            </a:r>
          </a:p>
          <a:p>
            <a:pPr marL="317500" indent="-317500" algn="just">
              <a:lnSpc>
                <a:spcPct val="120000"/>
              </a:lnSpc>
              <a:buFont typeface="+mj-lt"/>
              <a:buAutoNum type="arabicPeriod"/>
            </a:pPr>
            <a:r>
              <a:rPr lang="en-US" sz="1500" dirty="0" smtClean="0"/>
              <a:t>A</a:t>
            </a:r>
            <a:r>
              <a:rPr lang="en-US" sz="1500" dirty="0"/>
              <a:t>. Sankaran, A. </a:t>
            </a:r>
            <a:r>
              <a:rPr lang="en-US" sz="1500" dirty="0" err="1"/>
              <a:t>Majumdar</a:t>
            </a:r>
            <a:r>
              <a:rPr lang="en-US" sz="1500" dirty="0"/>
              <a:t>, M. </a:t>
            </a:r>
            <a:r>
              <a:rPr lang="en-US" sz="1500" dirty="0" err="1"/>
              <a:t>Vatsa</a:t>
            </a:r>
            <a:r>
              <a:rPr lang="en-US" sz="1500" dirty="0"/>
              <a:t>, and R. Singh, Group Sparse </a:t>
            </a:r>
            <a:r>
              <a:rPr lang="en-US" sz="1500" dirty="0" err="1"/>
              <a:t>Autoencoder</a:t>
            </a:r>
            <a:r>
              <a:rPr lang="en-US" sz="1500" dirty="0"/>
              <a:t>, Image </a:t>
            </a:r>
            <a:r>
              <a:rPr lang="en-US" sz="1500" dirty="0" smtClean="0"/>
              <a:t>and Vision </a:t>
            </a:r>
            <a:r>
              <a:rPr lang="en-US" sz="1500" dirty="0"/>
              <a:t>Computing, Special Issue on Regularization Techniques for High-Dimensional </a:t>
            </a:r>
            <a:r>
              <a:rPr lang="en-US" sz="1500" dirty="0" smtClean="0"/>
              <a:t>Data Analysis</a:t>
            </a:r>
            <a:r>
              <a:rPr lang="en-US" sz="1500" dirty="0"/>
              <a:t>, Elsevier, vol. 60, pp. 64-74, 2017. </a:t>
            </a:r>
            <a:r>
              <a:rPr lang="en-US" sz="1500" b="1" dirty="0"/>
              <a:t>Impact Factor: 2.671</a:t>
            </a:r>
          </a:p>
          <a:p>
            <a:pPr marL="317500" indent="-317500" algn="just">
              <a:lnSpc>
                <a:spcPct val="120000"/>
              </a:lnSpc>
              <a:buFont typeface="+mj-lt"/>
              <a:buAutoNum type="arabicPeriod"/>
            </a:pPr>
            <a:r>
              <a:rPr lang="en-US" sz="1500" dirty="0" smtClean="0"/>
              <a:t>A</a:t>
            </a:r>
            <a:r>
              <a:rPr lang="en-US" sz="1500" dirty="0"/>
              <a:t>. Sankaran, A. Jain, T. </a:t>
            </a:r>
            <a:r>
              <a:rPr lang="en-US" sz="1500" dirty="0" err="1"/>
              <a:t>Vashisth</a:t>
            </a:r>
            <a:r>
              <a:rPr lang="en-US" sz="1500" dirty="0"/>
              <a:t>, M. </a:t>
            </a:r>
            <a:r>
              <a:rPr lang="en-US" sz="1500" dirty="0" err="1"/>
              <a:t>Vatsa</a:t>
            </a:r>
            <a:r>
              <a:rPr lang="en-US" sz="1500" dirty="0"/>
              <a:t>, and R. Singh, Adaptive latent fingerprint </a:t>
            </a:r>
            <a:r>
              <a:rPr lang="en-US" sz="1500" dirty="0" smtClean="0"/>
              <a:t>segmentation using </a:t>
            </a:r>
            <a:r>
              <a:rPr lang="en-US" sz="1500" dirty="0"/>
              <a:t>feature selection and random decision forest classification, Information </a:t>
            </a:r>
            <a:r>
              <a:rPr lang="en-US" sz="1500" dirty="0" smtClean="0"/>
              <a:t>Fusion, Elsevier</a:t>
            </a:r>
            <a:r>
              <a:rPr lang="en-US" sz="1500" dirty="0"/>
              <a:t>, vol. 34, pp. 1-15, 2017. </a:t>
            </a:r>
            <a:r>
              <a:rPr lang="en-US" sz="1500" b="1" dirty="0"/>
              <a:t>Impact Factor: 5.667</a:t>
            </a:r>
          </a:p>
          <a:p>
            <a:pPr marL="317500" indent="-317500" algn="just">
              <a:lnSpc>
                <a:spcPct val="120000"/>
              </a:lnSpc>
              <a:buFont typeface="+mj-lt"/>
              <a:buAutoNum type="arabicPeriod"/>
            </a:pPr>
            <a:r>
              <a:rPr lang="en-US" sz="1500" dirty="0" smtClean="0"/>
              <a:t>A</a:t>
            </a:r>
            <a:r>
              <a:rPr lang="en-US" sz="1500" dirty="0"/>
              <a:t>. Sankaran, G. </a:t>
            </a:r>
            <a:r>
              <a:rPr lang="en-US" sz="1500" dirty="0" err="1"/>
              <a:t>Goswami</a:t>
            </a:r>
            <a:r>
              <a:rPr lang="en-US" sz="1500" dirty="0"/>
              <a:t>, M. </a:t>
            </a:r>
            <a:r>
              <a:rPr lang="en-US" sz="1500" dirty="0" err="1"/>
              <a:t>Vatsa</a:t>
            </a:r>
            <a:r>
              <a:rPr lang="en-US" sz="1500" dirty="0"/>
              <a:t>, R. Singh, and A. </a:t>
            </a:r>
            <a:r>
              <a:rPr lang="en-US" sz="1500" dirty="0" err="1"/>
              <a:t>Majumdar</a:t>
            </a:r>
            <a:r>
              <a:rPr lang="en-US" sz="1500" dirty="0"/>
              <a:t>, Class Sparsity </a:t>
            </a:r>
            <a:r>
              <a:rPr lang="en-US" sz="1500" dirty="0" smtClean="0"/>
              <a:t>Signature based </a:t>
            </a:r>
            <a:r>
              <a:rPr lang="en-US" sz="1500" dirty="0"/>
              <a:t>Restricted Boltzmann Machines, Pattern Recognition, Special Issue on Deep </a:t>
            </a:r>
            <a:r>
              <a:rPr lang="en-US" sz="1500" dirty="0" smtClean="0"/>
              <a:t>Image Video</a:t>
            </a:r>
            <a:r>
              <a:rPr lang="en-US" sz="1500" dirty="0"/>
              <a:t>, Elsevier, vol. 61, pp. 674-685, 2017. </a:t>
            </a:r>
            <a:r>
              <a:rPr lang="en-US" sz="1500" b="1" dirty="0"/>
              <a:t>Impact Factor: 4.582</a:t>
            </a:r>
          </a:p>
          <a:p>
            <a:pPr marL="317500" indent="-317500" algn="just">
              <a:lnSpc>
                <a:spcPct val="120000"/>
              </a:lnSpc>
              <a:buFont typeface="+mj-lt"/>
              <a:buAutoNum type="arabicPeriod"/>
            </a:pPr>
            <a:r>
              <a:rPr lang="en-US" sz="1500" dirty="0" smtClean="0"/>
              <a:t>A</a:t>
            </a:r>
            <a:r>
              <a:rPr lang="en-US" sz="1500" dirty="0"/>
              <a:t>. Sankaran, M. </a:t>
            </a:r>
            <a:r>
              <a:rPr lang="en-US" sz="1500" dirty="0" err="1"/>
              <a:t>Vatsa</a:t>
            </a:r>
            <a:r>
              <a:rPr lang="en-US" sz="1500" dirty="0"/>
              <a:t>, R. Singh, </a:t>
            </a:r>
            <a:r>
              <a:rPr lang="en-US" sz="1500" dirty="0" err="1"/>
              <a:t>Multisensor</a:t>
            </a:r>
            <a:r>
              <a:rPr lang="en-US" sz="1500" dirty="0"/>
              <a:t> Optical and Latent Fingerprint </a:t>
            </a:r>
            <a:r>
              <a:rPr lang="en-US" sz="1500" dirty="0" smtClean="0"/>
              <a:t>Database, IEEE </a:t>
            </a:r>
            <a:r>
              <a:rPr lang="en-US" sz="1500" dirty="0"/>
              <a:t>Access, vol. 3, pp. 653 - 665, 2015. </a:t>
            </a:r>
            <a:r>
              <a:rPr lang="en-US" sz="1500" b="1" dirty="0"/>
              <a:t>Impact Factor: 3.244</a:t>
            </a:r>
          </a:p>
          <a:p>
            <a:pPr marL="317500" indent="-317500" algn="just">
              <a:lnSpc>
                <a:spcPct val="120000"/>
              </a:lnSpc>
              <a:buFont typeface="+mj-lt"/>
              <a:buAutoNum type="arabicPeriod"/>
            </a:pPr>
            <a:r>
              <a:rPr lang="en-US" sz="1500" dirty="0" smtClean="0"/>
              <a:t>A</a:t>
            </a:r>
            <a:r>
              <a:rPr lang="en-US" sz="1500" dirty="0"/>
              <a:t>. Sankaran, M. </a:t>
            </a:r>
            <a:r>
              <a:rPr lang="en-US" sz="1500" dirty="0" err="1"/>
              <a:t>Vatsa</a:t>
            </a:r>
            <a:r>
              <a:rPr lang="en-US" sz="1500" dirty="0"/>
              <a:t>, R. Singh, Latent Fingerprint Matching: A Survey, IEEE </a:t>
            </a:r>
            <a:r>
              <a:rPr lang="en-US" sz="1500" dirty="0" smtClean="0"/>
              <a:t>Access, vol</a:t>
            </a:r>
            <a:r>
              <a:rPr lang="en-US" sz="1500" dirty="0"/>
              <a:t>. 2, pp. 982-1004, 2014. (Appeared as one of the top-10 highly viewed publication </a:t>
            </a:r>
            <a:r>
              <a:rPr lang="en-US" sz="1500" dirty="0" smtClean="0"/>
              <a:t>of 2014</a:t>
            </a:r>
            <a:r>
              <a:rPr lang="en-US" sz="1500" dirty="0"/>
              <a:t>). </a:t>
            </a:r>
            <a:r>
              <a:rPr lang="en-US" sz="1500" b="1" dirty="0"/>
              <a:t>Impact Factor: </a:t>
            </a:r>
            <a:r>
              <a:rPr lang="en-US" sz="1500" b="1" dirty="0" smtClean="0"/>
              <a:t>3.244</a:t>
            </a:r>
          </a:p>
          <a:p>
            <a:pPr marL="317500" indent="-317500" algn="just">
              <a:lnSpc>
                <a:spcPct val="120000"/>
              </a:lnSpc>
              <a:buFont typeface="+mj-lt"/>
              <a:buAutoNum type="arabicPeriod"/>
            </a:pPr>
            <a:r>
              <a:rPr lang="en-US" sz="1500" dirty="0" smtClean="0"/>
              <a:t>A</a:t>
            </a:r>
            <a:r>
              <a:rPr lang="en-US" sz="1500" dirty="0"/>
              <a:t>. Sankaran, A. Malhotra, M. </a:t>
            </a:r>
            <a:r>
              <a:rPr lang="en-US" sz="1500" dirty="0" err="1"/>
              <a:t>Vatsa</a:t>
            </a:r>
            <a:r>
              <a:rPr lang="en-US" sz="1500" dirty="0"/>
              <a:t>, and R. Singh, Learning Representations for </a:t>
            </a:r>
            <a:r>
              <a:rPr lang="en-US" sz="1500" dirty="0" smtClean="0"/>
              <a:t>Uncontrolled Fingerprint </a:t>
            </a:r>
            <a:r>
              <a:rPr lang="en-US" sz="1500" dirty="0"/>
              <a:t>Recognition, Deep Learning in Biometrics, CRC Press, 2017 (In Press</a:t>
            </a:r>
            <a:r>
              <a:rPr lang="en-US" sz="1500" dirty="0" smtClean="0"/>
              <a:t>).</a:t>
            </a:r>
            <a:endParaRPr lang="en-US" sz="1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Reviewed Conferences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05" y="1085603"/>
            <a:ext cx="8740239" cy="49831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A. </a:t>
            </a:r>
            <a:r>
              <a:rPr lang="en-US" sz="1600" dirty="0" err="1"/>
              <a:t>Taneja</a:t>
            </a:r>
            <a:r>
              <a:rPr lang="en-US" sz="1600" dirty="0"/>
              <a:t>, A. </a:t>
            </a:r>
            <a:r>
              <a:rPr lang="en-US" sz="1600" dirty="0" err="1"/>
              <a:t>Tayal</a:t>
            </a:r>
            <a:r>
              <a:rPr lang="en-US" sz="1600" dirty="0"/>
              <a:t>, A. Malhotra, A. Sankaran, M. </a:t>
            </a:r>
            <a:r>
              <a:rPr lang="en-US" sz="1600" dirty="0" err="1"/>
              <a:t>Vatsa</a:t>
            </a:r>
            <a:r>
              <a:rPr lang="en-US" sz="1600" dirty="0"/>
              <a:t>, and R. Singh, </a:t>
            </a:r>
            <a:r>
              <a:rPr lang="en-US" sz="1600" dirty="0" err="1"/>
              <a:t>Fingerphoto</a:t>
            </a:r>
            <a:r>
              <a:rPr lang="en-US" sz="1600" dirty="0"/>
              <a:t> </a:t>
            </a:r>
            <a:r>
              <a:rPr lang="en-US" sz="1600" dirty="0" smtClean="0"/>
              <a:t>Spoofing in </a:t>
            </a:r>
            <a:r>
              <a:rPr lang="en-US" sz="1600" dirty="0"/>
              <a:t>Mobile Devices: A Preliminary Study, International Conference on Biometrics: </a:t>
            </a:r>
            <a:r>
              <a:rPr lang="en-US" sz="1600" dirty="0" smtClean="0"/>
              <a:t>Theory, Applications </a:t>
            </a:r>
            <a:r>
              <a:rPr lang="en-US" sz="1600" dirty="0"/>
              <a:t>and Systems, pp. 1-7, 2016.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smtClean="0"/>
              <a:t>A</a:t>
            </a:r>
            <a:r>
              <a:rPr lang="en-US" sz="1600" dirty="0"/>
              <a:t>. Sankaran, A. Agarwal, R. </a:t>
            </a:r>
            <a:r>
              <a:rPr lang="en-US" sz="1600" dirty="0" err="1"/>
              <a:t>Keshari</a:t>
            </a:r>
            <a:r>
              <a:rPr lang="en-US" sz="1600" dirty="0"/>
              <a:t>, S. Ghosh, A. Sharma, M. </a:t>
            </a:r>
            <a:r>
              <a:rPr lang="en-US" sz="1600" dirty="0" err="1"/>
              <a:t>Vatsa</a:t>
            </a:r>
            <a:r>
              <a:rPr lang="en-US" sz="1600" dirty="0"/>
              <a:t>, and R. Singh, </a:t>
            </a:r>
            <a:r>
              <a:rPr lang="en-US" sz="1600" dirty="0" smtClean="0"/>
              <a:t>Latent Fingerprint </a:t>
            </a:r>
            <a:r>
              <a:rPr lang="en-US" sz="1600" dirty="0"/>
              <a:t>from Multiple Surfaces: Database and Quality Analysis, International </a:t>
            </a:r>
            <a:r>
              <a:rPr lang="en-US" sz="1600" dirty="0" smtClean="0"/>
              <a:t>Conference on </a:t>
            </a:r>
            <a:r>
              <a:rPr lang="en-US" sz="1600" dirty="0"/>
              <a:t>Biometrics: Theory, Applications and Systems, pp. 1-6, 2015.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smtClean="0"/>
              <a:t>A</a:t>
            </a:r>
            <a:r>
              <a:rPr lang="en-US" sz="1600" dirty="0"/>
              <a:t>. Sankaran, P. Pandey, M. </a:t>
            </a:r>
            <a:r>
              <a:rPr lang="en-US" sz="1600" dirty="0" err="1"/>
              <a:t>Vatsa</a:t>
            </a:r>
            <a:r>
              <a:rPr lang="en-US" sz="1600" dirty="0"/>
              <a:t>, R. Singh, On Latent Fingerprint Minutiae Extraction </a:t>
            </a:r>
            <a:r>
              <a:rPr lang="en-US" sz="1600" dirty="0" smtClean="0"/>
              <a:t>using Stacked </a:t>
            </a:r>
            <a:r>
              <a:rPr lang="en-US" sz="1600" dirty="0" err="1"/>
              <a:t>Denoising</a:t>
            </a:r>
            <a:r>
              <a:rPr lang="en-US" sz="1600" dirty="0"/>
              <a:t> Sparse </a:t>
            </a:r>
            <a:r>
              <a:rPr lang="en-US" sz="1600" dirty="0" err="1"/>
              <a:t>AutoEncoders</a:t>
            </a:r>
            <a:r>
              <a:rPr lang="en-US" sz="1600" dirty="0"/>
              <a:t>, International Joint Conference on </a:t>
            </a:r>
            <a:r>
              <a:rPr lang="en-US" sz="1600" dirty="0" smtClean="0"/>
              <a:t>Biometrics, 2014</a:t>
            </a:r>
            <a:r>
              <a:rPr lang="en-US" sz="1600" dirty="0"/>
              <a:t>, pp. 1-7, </a:t>
            </a:r>
            <a:r>
              <a:rPr lang="en-US" sz="1600" b="1" dirty="0"/>
              <a:t>(Best Poster Award).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smtClean="0"/>
              <a:t>A</a:t>
            </a:r>
            <a:r>
              <a:rPr lang="en-US" sz="1600" dirty="0"/>
              <a:t>. Sankaran, M. </a:t>
            </a:r>
            <a:r>
              <a:rPr lang="en-US" sz="1600" dirty="0" err="1"/>
              <a:t>Vatsa</a:t>
            </a:r>
            <a:r>
              <a:rPr lang="en-US" sz="1600" dirty="0"/>
              <a:t>, R. Singh, Automated Clarity and Quality Assessment for </a:t>
            </a:r>
            <a:r>
              <a:rPr lang="en-US" sz="1600" dirty="0" smtClean="0"/>
              <a:t>Latent Fingerprints</a:t>
            </a:r>
            <a:r>
              <a:rPr lang="en-US" sz="1600" dirty="0"/>
              <a:t>: A Preliminary Study, International Conference on Biometrics: Theory, </a:t>
            </a:r>
            <a:r>
              <a:rPr lang="en-US" sz="1600" dirty="0" smtClean="0"/>
              <a:t>Applications and </a:t>
            </a:r>
            <a:r>
              <a:rPr lang="en-US" sz="1600" dirty="0"/>
              <a:t>Systems, pp. 1-6, 2013 </a:t>
            </a:r>
            <a:r>
              <a:rPr lang="en-US" sz="1600" b="1" dirty="0"/>
              <a:t>(Best Poster Award).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smtClean="0"/>
              <a:t>A</a:t>
            </a:r>
            <a:r>
              <a:rPr lang="en-US" sz="1600" dirty="0"/>
              <a:t>. Sankaran, M. </a:t>
            </a:r>
            <a:r>
              <a:rPr lang="en-US" sz="1600" dirty="0" err="1"/>
              <a:t>Vatsa</a:t>
            </a:r>
            <a:r>
              <a:rPr lang="en-US" sz="1600" dirty="0"/>
              <a:t>, R. Singh, Hierarchical Fusion for Matching Simultaneous </a:t>
            </a:r>
            <a:r>
              <a:rPr lang="en-US" sz="1600" dirty="0" smtClean="0"/>
              <a:t>Latent Fingerprint</a:t>
            </a:r>
            <a:r>
              <a:rPr lang="en-US" sz="1600" dirty="0"/>
              <a:t>, International Conference on Biometrics: Theory, Applications and Systems, </a:t>
            </a:r>
            <a:r>
              <a:rPr lang="en-US" sz="1600" dirty="0" smtClean="0"/>
              <a:t>pp. 377-382</a:t>
            </a:r>
            <a:r>
              <a:rPr lang="en-US" sz="1600" dirty="0"/>
              <a:t>, 2012.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 smtClean="0"/>
              <a:t>A</a:t>
            </a:r>
            <a:r>
              <a:rPr lang="en-US" sz="1600" dirty="0"/>
              <a:t>. Sankaran, T.I. </a:t>
            </a:r>
            <a:r>
              <a:rPr lang="en-US" sz="1600" dirty="0" err="1"/>
              <a:t>Dhamecha</a:t>
            </a:r>
            <a:r>
              <a:rPr lang="en-US" sz="1600" dirty="0"/>
              <a:t>, M. </a:t>
            </a:r>
            <a:r>
              <a:rPr lang="en-US" sz="1600" dirty="0" err="1"/>
              <a:t>Vatsa</a:t>
            </a:r>
            <a:r>
              <a:rPr lang="en-US" sz="1600" dirty="0"/>
              <a:t>, R. Singh, On Matching Latent to Latent </a:t>
            </a:r>
            <a:r>
              <a:rPr lang="en-US" sz="1600" dirty="0" smtClean="0"/>
              <a:t>Fingerprints, International </a:t>
            </a:r>
            <a:r>
              <a:rPr lang="en-US" sz="1600" dirty="0"/>
              <a:t>Joint Conference on Biometrics, pp. 1-6, 2011.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ight Arrow 64"/>
          <p:cNvSpPr/>
          <p:nvPr/>
        </p:nvSpPr>
        <p:spPr>
          <a:xfrm>
            <a:off x="925311" y="1030500"/>
            <a:ext cx="4949454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98971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83460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67949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52437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98902" y="2031792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61734" y="2170291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54923" y="2043666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985660" cy="671286"/>
          </a:xfrm>
        </p:spPr>
        <p:txBody>
          <a:bodyPr>
            <a:normAutofit fontScale="90000"/>
          </a:bodyPr>
          <a:lstStyle/>
          <a:p>
            <a:r>
              <a:rPr lang="en-US"/>
              <a:t>Automated Fingerprint Matching System 101</a:t>
            </a:r>
            <a:endParaRPr lang="en-US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94180" y="4486586"/>
            <a:ext cx="2542158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Pores, </a:t>
            </a:r>
            <a:r>
              <a:rPr lang="en-US" sz="2500" dirty="0" smtClean="0">
                <a:latin typeface="Calibri" charset="0"/>
                <a:ea typeface="Calibri" charset="0"/>
                <a:cs typeface="Calibri" charset="0"/>
              </a:rPr>
              <a:t>Dots, </a:t>
            </a:r>
            <a:r>
              <a:rPr lang="en-US" sz="2500" dirty="0" err="1" smtClean="0">
                <a:latin typeface="Calibri" charset="0"/>
                <a:ea typeface="Calibri" charset="0"/>
                <a:cs typeface="Calibri" charset="0"/>
              </a:rPr>
              <a:t>incipients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, ridge flow map</a:t>
            </a:r>
            <a:endParaRPr lang="en-IN" sz="25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Calibri" charset="0"/>
                <a:ea typeface="Calibri" charset="0"/>
                <a:cs typeface="Calibri" charset="0"/>
              </a:rPr>
              <a:t>1000 </a:t>
            </a:r>
            <a:r>
              <a:rPr lang="en-US" sz="2500" dirty="0" err="1" smtClean="0">
                <a:latin typeface="Calibri" charset="0"/>
                <a:ea typeface="Calibri" charset="0"/>
                <a:cs typeface="Calibri" charset="0"/>
              </a:rPr>
              <a:t>ppi</a:t>
            </a:r>
            <a:r>
              <a:rPr lang="en-US" sz="2500" dirty="0" smtClean="0">
                <a:latin typeface="Calibri" charset="0"/>
                <a:ea typeface="Calibri" charset="0"/>
                <a:cs typeface="Calibri" charset="0"/>
              </a:rPr>
              <a:t> image</a:t>
            </a:r>
            <a:endParaRPr lang="en-IN" sz="25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94181" y="3922751"/>
            <a:ext cx="23050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 u="sng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Level 3:</a:t>
            </a:r>
            <a:endParaRPr lang="en-IN" sz="2500" b="1" u="sng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0038" y="3790570"/>
            <a:ext cx="2810262" cy="279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675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4389" y="1275607"/>
            <a:ext cx="8372104" cy="49831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Best Poster Awards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International Joint Conference on Biometrics, </a:t>
            </a:r>
            <a:r>
              <a:rPr lang="en-US" sz="1800" dirty="0" smtClean="0"/>
              <a:t>2014: “On </a:t>
            </a:r>
            <a:r>
              <a:rPr lang="en-US" sz="1800" dirty="0"/>
              <a:t>Latent Fingerprint Minutiae Extraction using Stacked </a:t>
            </a:r>
            <a:r>
              <a:rPr lang="en-US" sz="1800" dirty="0" err="1"/>
              <a:t>Denoising</a:t>
            </a:r>
            <a:r>
              <a:rPr lang="en-US" sz="1800" dirty="0"/>
              <a:t> Sparse </a:t>
            </a:r>
            <a:r>
              <a:rPr lang="en-US" sz="1800" dirty="0" err="1" smtClean="0"/>
              <a:t>AutoEncoders</a:t>
            </a:r>
            <a:r>
              <a:rPr lang="en-US" sz="1800" dirty="0" smtClean="0"/>
              <a:t>”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International Conference on Biometrics: Theory, Applications and </a:t>
            </a:r>
            <a:r>
              <a:rPr lang="en-US" sz="1800" dirty="0" smtClean="0"/>
              <a:t>Systems, 2013: “</a:t>
            </a:r>
            <a:r>
              <a:rPr lang="en-US" sz="1800" dirty="0"/>
              <a:t>Automated Clarity and Quality Assessment for Latent Fingerprints: A Preliminary Study</a:t>
            </a:r>
            <a:r>
              <a:rPr lang="en-US" sz="1800" dirty="0" smtClean="0"/>
              <a:t>”</a:t>
            </a:r>
            <a:endParaRPr lang="en-US" sz="18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sz="1800" dirty="0" smtClean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 First place at the third IDRBT Doctoral Colloquium, December 2013 .</a:t>
            </a: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 TCS (Tata Consultancy Services) Research Fellowship for August, 2010 - July 2015 </a:t>
            </a:r>
            <a:r>
              <a:rPr lang="en-US" sz="1800" dirty="0" smtClean="0"/>
              <a:t>.</a:t>
            </a:r>
            <a:endParaRPr lang="en-US" sz="1800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79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523E-C645-4962-A7A9-C55D995F1876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3222" b="23570"/>
          <a:stretch/>
        </p:blipFill>
        <p:spPr>
          <a:xfrm>
            <a:off x="796967" y="1104406"/>
            <a:ext cx="2967512" cy="1578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541" y="1224307"/>
            <a:ext cx="1735651" cy="13480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19" y="3622267"/>
            <a:ext cx="957645" cy="11997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997" y="3626390"/>
            <a:ext cx="1016376" cy="11878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864" y="3631047"/>
            <a:ext cx="942882" cy="1191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237" y="3622267"/>
            <a:ext cx="1549206" cy="1191008"/>
          </a:xfrm>
          <a:prstGeom prst="rect">
            <a:avLst/>
          </a:prstGeom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21358" y="3139562"/>
            <a:ext cx="197730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50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PhD Advisors</a:t>
            </a:r>
            <a:endParaRPr lang="en-IN" sz="2500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033419" y="3149336"/>
            <a:ext cx="256037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50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Thesis Committee</a:t>
            </a:r>
            <a:endParaRPr lang="en-IN" sz="2500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817514" y="5563250"/>
            <a:ext cx="523701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Collaborators, Friends</a:t>
            </a:r>
            <a:r>
              <a:rPr lang="en-US" sz="2500" dirty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, and Family! </a:t>
            </a:r>
            <a:endParaRPr lang="en-IN" sz="2500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9" y="3606366"/>
            <a:ext cx="963499" cy="12069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6119" y="3616616"/>
            <a:ext cx="1024855" cy="11956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0289" y="3623094"/>
            <a:ext cx="1014919" cy="1184072"/>
          </a:xfrm>
          <a:prstGeom prst="rect">
            <a:avLst/>
          </a:prstGeom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441665" y="3180496"/>
            <a:ext cx="256037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Yearly Committee</a:t>
            </a:r>
            <a:endParaRPr lang="en-IN" sz="2500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3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676" y="407721"/>
            <a:ext cx="7772400" cy="130628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Thank you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7544" y="1908425"/>
            <a:ext cx="6032664" cy="2829830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rgbClr val="0000FF"/>
                </a:solidFill>
              </a:rPr>
              <a:t>Anush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</a:rPr>
              <a:t>Sankaran</a:t>
            </a:r>
            <a:endParaRPr lang="en-US" b="1" dirty="0" smtClean="0">
              <a:solidFill>
                <a:srgbClr val="0000FF"/>
              </a:solidFill>
            </a:endParaRPr>
          </a:p>
          <a:p>
            <a:pPr algn="ctr"/>
            <a:r>
              <a:rPr lang="en-US" dirty="0" smtClean="0">
                <a:solidFill>
                  <a:srgbClr val="002060"/>
                </a:solidFill>
                <a:hlinkClick r:id="rId2"/>
              </a:rPr>
              <a:t>anushs@iiitd.ac.in</a:t>
            </a:r>
            <a:endParaRPr lang="en-US" dirty="0" smtClean="0">
              <a:solidFill>
                <a:srgbClr val="002060"/>
              </a:solidFill>
            </a:endParaRP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Current Affiliation: IBM Research, India</a:t>
            </a:r>
          </a:p>
          <a:p>
            <a:pPr algn="ctr"/>
            <a:r>
              <a:rPr lang="en-US" dirty="0" smtClean="0">
                <a:hlinkClick r:id="rId3"/>
              </a:rPr>
              <a:t>anussank@in.ibm.com</a:t>
            </a:r>
            <a:r>
              <a:rPr lang="en-US" dirty="0" smtClean="0"/>
              <a:t> </a:t>
            </a:r>
          </a:p>
          <a:p>
            <a:pPr algn="ctr"/>
            <a:r>
              <a:rPr lang="en-US" dirty="0">
                <a:hlinkClick r:id="rId4"/>
              </a:rPr>
              <a:t>http://darviz.mybluemix.net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314A7-57EB-4127-BD62-CF9B3D6DA50B}" type="datetime1">
              <a:rPr lang="en-US" smtClean="0"/>
              <a:pPr/>
              <a:t>8/10/17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8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ight Arrow 64"/>
          <p:cNvSpPr/>
          <p:nvPr/>
        </p:nvSpPr>
        <p:spPr>
          <a:xfrm>
            <a:off x="925311" y="1030500"/>
            <a:ext cx="4949454" cy="2720170"/>
          </a:xfrm>
          <a:prstGeom prst="rightArrow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6823-5A92-46AF-ABD5-37A4E0ADEA04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98971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Finger Data</a:t>
            </a:r>
            <a:endParaRPr lang="en-US" sz="22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1683460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3333" tIns="243164" rIns="273333" bIns="243164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34" name="Freeform 33"/>
          <p:cNvSpPr/>
          <p:nvPr/>
        </p:nvSpPr>
        <p:spPr>
          <a:xfrm>
            <a:off x="3067949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6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35" name="Freeform 34"/>
          <p:cNvSpPr/>
          <p:nvPr/>
        </p:nvSpPr>
        <p:spPr>
          <a:xfrm>
            <a:off x="4452437" y="1822799"/>
            <a:ext cx="1294073" cy="1088068"/>
          </a:xfrm>
          <a:custGeom>
            <a:avLst/>
            <a:gdLst>
              <a:gd name="connsiteX0" fmla="*/ 0 w 1294073"/>
              <a:gd name="connsiteY0" fmla="*/ 544034 h 1088068"/>
              <a:gd name="connsiteX1" fmla="*/ 647037 w 1294073"/>
              <a:gd name="connsiteY1" fmla="*/ 0 h 1088068"/>
              <a:gd name="connsiteX2" fmla="*/ 1294074 w 1294073"/>
              <a:gd name="connsiteY2" fmla="*/ 544034 h 1088068"/>
              <a:gd name="connsiteX3" fmla="*/ 647037 w 1294073"/>
              <a:gd name="connsiteY3" fmla="*/ 1088068 h 1088068"/>
              <a:gd name="connsiteX4" fmla="*/ 0 w 1294073"/>
              <a:gd name="connsiteY4" fmla="*/ 544034 h 108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073" h="1088068">
                <a:moveTo>
                  <a:pt x="0" y="544034"/>
                </a:moveTo>
                <a:cubicBezTo>
                  <a:pt x="0" y="243572"/>
                  <a:pt x="289688" y="0"/>
                  <a:pt x="647037" y="0"/>
                </a:cubicBezTo>
                <a:cubicBezTo>
                  <a:pt x="1004386" y="0"/>
                  <a:pt x="1294074" y="243572"/>
                  <a:pt x="1294074" y="544034"/>
                </a:cubicBezTo>
                <a:cubicBezTo>
                  <a:pt x="1294074" y="844496"/>
                  <a:pt x="1004386" y="1088068"/>
                  <a:pt x="647037" y="1088068"/>
                </a:cubicBezTo>
                <a:cubicBezTo>
                  <a:pt x="289688" y="1088068"/>
                  <a:pt x="0" y="844496"/>
                  <a:pt x="0" y="544034"/>
                </a:cubicBezTo>
                <a:close/>
              </a:path>
            </a:pathLst>
          </a:custGeom>
          <a:solidFill>
            <a:schemeClr val="accent5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143" tIns="246974" rIns="277143" bIns="246974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3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1698902" y="2031792"/>
            <a:ext cx="1306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Quality Assessment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61734" y="2170291"/>
            <a:ext cx="130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Preprocess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54923" y="2043666"/>
            <a:ext cx="1240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Feature </a:t>
            </a:r>
          </a:p>
          <a:p>
            <a:pPr lvl="0"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xtraction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985660" cy="671286"/>
          </a:xfrm>
        </p:spPr>
        <p:txBody>
          <a:bodyPr>
            <a:normAutofit fontScale="90000"/>
          </a:bodyPr>
          <a:lstStyle/>
          <a:p>
            <a:r>
              <a:rPr lang="en-US"/>
              <a:t>Automated Fingerprint Matching System 101</a:t>
            </a:r>
            <a:endParaRPr lang="en-US" dirty="0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98971" y="4503856"/>
            <a:ext cx="230505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b="1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Minutiae</a:t>
            </a:r>
          </a:p>
          <a:p>
            <a:r>
              <a:rPr lang="en-US" sz="2500" b="1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Features</a:t>
            </a:r>
            <a:endParaRPr lang="en-IN" sz="2500" b="1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6" y="4432233"/>
            <a:ext cx="2162694" cy="121592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907" y="3922751"/>
            <a:ext cx="4079486" cy="229359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6888582" y="4007717"/>
            <a:ext cx="1672642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 smtClean="0"/>
              <a:t>&lt;x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, y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, </a:t>
            </a:r>
            <a:r>
              <a:rPr lang="el-GR" sz="2200" dirty="0" smtClean="0"/>
              <a:t>θ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2200" dirty="0" smtClean="0"/>
              <a:t>&lt;x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, y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, </a:t>
            </a:r>
            <a:r>
              <a:rPr lang="el-GR" sz="2200" dirty="0" smtClean="0"/>
              <a:t>θ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&gt;</a:t>
            </a:r>
          </a:p>
          <a:p>
            <a:pPr algn="just">
              <a:lnSpc>
                <a:spcPct val="150000"/>
              </a:lnSpc>
            </a:pPr>
            <a:r>
              <a:rPr lang="en-US" sz="2200" dirty="0" smtClean="0"/>
              <a:t>…</a:t>
            </a:r>
          </a:p>
          <a:p>
            <a:pPr algn="just">
              <a:lnSpc>
                <a:spcPct val="150000"/>
              </a:lnSpc>
            </a:pPr>
            <a:r>
              <a:rPr lang="en-US" sz="2200" dirty="0" smtClean="0"/>
              <a:t>&lt;</a:t>
            </a:r>
            <a:r>
              <a:rPr lang="en-US" sz="2200" dirty="0" err="1" smtClean="0"/>
              <a:t>x</a:t>
            </a:r>
            <a:r>
              <a:rPr lang="en-US" sz="2200" baseline="-25000" dirty="0" err="1" smtClean="0"/>
              <a:t>n</a:t>
            </a:r>
            <a:r>
              <a:rPr lang="en-US" sz="2200" dirty="0" smtClean="0"/>
              <a:t>, </a:t>
            </a:r>
            <a:r>
              <a:rPr lang="en-US" sz="2200" dirty="0" err="1" smtClean="0"/>
              <a:t>y</a:t>
            </a:r>
            <a:r>
              <a:rPr lang="en-US" sz="2200" baseline="-25000" dirty="0" err="1" smtClean="0"/>
              <a:t>n</a:t>
            </a:r>
            <a:r>
              <a:rPr lang="en-US" sz="2200" dirty="0" smtClean="0"/>
              <a:t>, </a:t>
            </a:r>
            <a:r>
              <a:rPr lang="el-GR" sz="2200" dirty="0" smtClean="0"/>
              <a:t>θ</a:t>
            </a:r>
            <a:r>
              <a:rPr lang="en-US" sz="2200" baseline="-25000" dirty="0" smtClean="0"/>
              <a:t>n</a:t>
            </a:r>
            <a:r>
              <a:rPr lang="en-US" sz="2200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553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POINTLATEX_ORIGINALWIDTH" val="434.0338"/>
  <p:tag name="POWERPOINTLATEX_ORIGINALHEIGHT" val="84.27118"/>
  <p:tag name="POWERPOINTLATEX_FONTSIZE" val="44"/>
  <p:tag name="POWERPOINTLATEX_TYPE" val="Equation"/>
  <p:tag name="POWERPOINTLATEX_CODE" val="\arg\max_{\theta}\{\mathcal{L}\} - \lambda \sum_{i\in y}||\mathcal{H}_{i}||_{2,1}"/>
</p:tagLst>
</file>

<file path=ppt/theme/theme1.xml><?xml version="1.0" encoding="utf-8"?>
<a:theme xmlns:a="http://schemas.openxmlformats.org/drawingml/2006/main" name="Comprehens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Comprehensive</Template>
  <TotalTime>22957</TotalTime>
  <Words>4122</Words>
  <Application>Microsoft Macintosh PowerPoint</Application>
  <PresentationFormat>On-screen Show (4:3)</PresentationFormat>
  <Paragraphs>1318</Paragraphs>
  <Slides>82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.AppleSystemUIFont</vt:lpstr>
      <vt:lpstr>Calibri</vt:lpstr>
      <vt:lpstr>Cambria Math</vt:lpstr>
      <vt:lpstr>Lucida Sans</vt:lpstr>
      <vt:lpstr>Mangal</vt:lpstr>
      <vt:lpstr>Segoe UI</vt:lpstr>
      <vt:lpstr>Tahoma</vt:lpstr>
      <vt:lpstr>Trebuchet MS</vt:lpstr>
      <vt:lpstr>Verdana</vt:lpstr>
      <vt:lpstr>Wingdings</vt:lpstr>
      <vt:lpstr>Wingdings 2</vt:lpstr>
      <vt:lpstr>Arial</vt:lpstr>
      <vt:lpstr>Comprehensive</vt:lpstr>
      <vt:lpstr>Learning Representation for Matching Fingerprint Variants</vt:lpstr>
      <vt:lpstr>What is Fingerprint ?</vt:lpstr>
      <vt:lpstr>Automated Fingerprint Matching System 101</vt:lpstr>
      <vt:lpstr>Automated Fingerprint Matching System 101</vt:lpstr>
      <vt:lpstr>Automated Fingerprint Matching System 101</vt:lpstr>
      <vt:lpstr>Automated Fingerprint Matching System 101</vt:lpstr>
      <vt:lpstr>Automated Fingerprint Matching System 101</vt:lpstr>
      <vt:lpstr>Automated Fingerprint Matching System 101</vt:lpstr>
      <vt:lpstr>Automated Fingerprint Matching System 101</vt:lpstr>
      <vt:lpstr>Automated Fingerprint Matching System 101</vt:lpstr>
      <vt:lpstr>Automated Fingerprint Matching System 101</vt:lpstr>
      <vt:lpstr>Fingerprint Variants: Based on Capture Type</vt:lpstr>
      <vt:lpstr>Fingerprint Variants: Based on Capture Type</vt:lpstr>
      <vt:lpstr>Fingerprint Variants: Based on Capture Type</vt:lpstr>
      <vt:lpstr>Common Understanding …</vt:lpstr>
      <vt:lpstr>What are the Challenges?</vt:lpstr>
      <vt:lpstr>What are the Challenges?</vt:lpstr>
      <vt:lpstr>What are the Challenges?</vt:lpstr>
      <vt:lpstr>What are the Challenges?</vt:lpstr>
      <vt:lpstr>PowerPoint Presentation</vt:lpstr>
      <vt:lpstr>Automated Fingerprint Matching System: Contributions</vt:lpstr>
      <vt:lpstr>Automated Fingerprint Matching System: Contributions</vt:lpstr>
      <vt:lpstr>Automated Fingerprint Matching System: Contributions</vt:lpstr>
      <vt:lpstr>Automated  Latent Fingerprint  Matching</vt:lpstr>
      <vt:lpstr>The Big Problem</vt:lpstr>
      <vt:lpstr>Automated Fingerprint Matching System: Latent Fingerprints </vt:lpstr>
      <vt:lpstr>IIITD MOLF Dataset</vt:lpstr>
      <vt:lpstr>IIITD MOLF Dataset: Sample Images</vt:lpstr>
      <vt:lpstr>IIITD MOLF Dataset: Baseline Results</vt:lpstr>
      <vt:lpstr>IIITD MOLF Dataset: Baseline Results</vt:lpstr>
      <vt:lpstr>Automated Fingerprint Matching System: Latent Fingerprints </vt:lpstr>
      <vt:lpstr>Segmentation: Problem Definition</vt:lpstr>
      <vt:lpstr>Latent Fingerprint Segmentation</vt:lpstr>
      <vt:lpstr>Latent Fingerprint Segmentation</vt:lpstr>
      <vt:lpstr>Basic Observations</vt:lpstr>
      <vt:lpstr>Proposed Approach</vt:lpstr>
      <vt:lpstr>Extracted Features</vt:lpstr>
      <vt:lpstr>Inked Fingerprint (NIST-4)</vt:lpstr>
      <vt:lpstr>Latent Fingerprint (NIST SD-27)</vt:lpstr>
      <vt:lpstr>Latent Fingerprint (IIITD)</vt:lpstr>
      <vt:lpstr>Proposed Approach: Step-wise</vt:lpstr>
      <vt:lpstr>Evaluation Metrics</vt:lpstr>
      <vt:lpstr>Segmentation Accuracy</vt:lpstr>
      <vt:lpstr>Matching Accuracy</vt:lpstr>
      <vt:lpstr>Matching Accuracy</vt:lpstr>
      <vt:lpstr>Automated Fingerprint Matching System: Latent Fingerprints </vt:lpstr>
      <vt:lpstr>Existing Minutiae Extraction System</vt:lpstr>
      <vt:lpstr>Minutiae and Non-minutiae Patch</vt:lpstr>
      <vt:lpstr>Denoising Sparse Autoencoder</vt:lpstr>
      <vt:lpstr>Denoising Sparse Autoencoder: Drawback</vt:lpstr>
      <vt:lpstr>Solution Using Supervised ℓ-2,1 norm</vt:lpstr>
      <vt:lpstr>Class Sparse Signature based RBM (cssRBM)</vt:lpstr>
      <vt:lpstr>Latent Fingerprint Minutiae Extraction</vt:lpstr>
      <vt:lpstr>Extracted Minutiae Patches</vt:lpstr>
      <vt:lpstr>Experimental Data</vt:lpstr>
      <vt:lpstr>Evaluation Metrics</vt:lpstr>
      <vt:lpstr>Minutiae Extraction Accuracy</vt:lpstr>
      <vt:lpstr>Minutiae Extraction Accuracy</vt:lpstr>
      <vt:lpstr>Matching Accuracy</vt:lpstr>
      <vt:lpstr>Summary</vt:lpstr>
      <vt:lpstr>Matching Fingerphoto Images</vt:lpstr>
      <vt:lpstr>Fingerphoto                 An Alternative Biometric For Smartphones</vt:lpstr>
      <vt:lpstr>Problem Statement</vt:lpstr>
      <vt:lpstr>Literature Study</vt:lpstr>
      <vt:lpstr>IIITD SmartPhone Fingerphoto Database v2</vt:lpstr>
      <vt:lpstr>IIITD SmartPhone Fingerphoto Database v2</vt:lpstr>
      <vt:lpstr>Proposed Approach</vt:lpstr>
      <vt:lpstr>Saliency based Segmentation</vt:lpstr>
      <vt:lpstr>Fingerphoto Enhancement</vt:lpstr>
      <vt:lpstr>Deep ScatNet based Features</vt:lpstr>
      <vt:lpstr>Deep ScatNet based Features</vt:lpstr>
      <vt:lpstr>Fingerphoto Verification</vt:lpstr>
      <vt:lpstr>Verification Performance</vt:lpstr>
      <vt:lpstr>Effect of Enhancement</vt:lpstr>
      <vt:lpstr>Effect of Enhancement</vt:lpstr>
      <vt:lpstr>Summary</vt:lpstr>
      <vt:lpstr>Publications and Achievements</vt:lpstr>
      <vt:lpstr>Journals &amp; Book Chapters</vt:lpstr>
      <vt:lpstr>Peer Reviewed Conferences</vt:lpstr>
      <vt:lpstr>Achievements</vt:lpstr>
      <vt:lpstr>Acknowledgment</vt:lpstr>
      <vt:lpstr>Thank you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Anush Sankaran</cp:lastModifiedBy>
  <cp:revision>950</cp:revision>
  <dcterms:created xsi:type="dcterms:W3CDTF">2013-08-04T07:01:36Z</dcterms:created>
  <dcterms:modified xsi:type="dcterms:W3CDTF">2017-08-10T08:02:53Z</dcterms:modified>
</cp:coreProperties>
</file>